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25"/>
  </p:notesMasterIdLst>
  <p:handoutMasterIdLst>
    <p:handoutMasterId r:id="rId26"/>
  </p:handoutMasterIdLst>
  <p:sldIdLst>
    <p:sldId id="256" r:id="rId2"/>
    <p:sldId id="274" r:id="rId3"/>
    <p:sldId id="258" r:id="rId4"/>
    <p:sldId id="271" r:id="rId5"/>
    <p:sldId id="273" r:id="rId6"/>
    <p:sldId id="259" r:id="rId7"/>
    <p:sldId id="260" r:id="rId8"/>
    <p:sldId id="272" r:id="rId9"/>
    <p:sldId id="261" r:id="rId10"/>
    <p:sldId id="262" r:id="rId11"/>
    <p:sldId id="263" r:id="rId12"/>
    <p:sldId id="264" r:id="rId13"/>
    <p:sldId id="268" r:id="rId14"/>
    <p:sldId id="269" r:id="rId15"/>
    <p:sldId id="276" r:id="rId16"/>
    <p:sldId id="275" r:id="rId17"/>
    <p:sldId id="280" r:id="rId18"/>
    <p:sldId id="292" r:id="rId19"/>
    <p:sldId id="297" r:id="rId20"/>
    <p:sldId id="298" r:id="rId21"/>
    <p:sldId id="300" r:id="rId22"/>
    <p:sldId id="299" r:id="rId23"/>
    <p:sldId id="301" r:id="rId24"/>
  </p:sldIdLst>
  <p:sldSz cx="9144000" cy="6858000" type="screen4x3"/>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p:cViewPr varScale="1">
        <p:scale>
          <a:sx n="108" d="100"/>
          <a:sy n="108" d="100"/>
        </p:scale>
        <p:origin x="16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1544" cy="339884"/>
          </a:xfrm>
          <a:prstGeom prst="rect">
            <a:avLst/>
          </a:prstGeom>
        </p:spPr>
        <p:txBody>
          <a:bodyPr vert="horz" lIns="91431" tIns="45715" rIns="91431" bIns="45715" rtlCol="0"/>
          <a:lstStyle>
            <a:lvl1pPr algn="l">
              <a:defRPr sz="1200"/>
            </a:lvl1pPr>
          </a:lstStyle>
          <a:p>
            <a:endParaRPr lang="it-IT"/>
          </a:p>
        </p:txBody>
      </p:sp>
      <p:sp>
        <p:nvSpPr>
          <p:cNvPr id="3" name="Segnaposto data 2"/>
          <p:cNvSpPr>
            <a:spLocks noGrp="1"/>
          </p:cNvSpPr>
          <p:nvPr>
            <p:ph type="dt" sz="quarter" idx="1"/>
          </p:nvPr>
        </p:nvSpPr>
        <p:spPr>
          <a:xfrm>
            <a:off x="5622798" y="0"/>
            <a:ext cx="4301544" cy="339884"/>
          </a:xfrm>
          <a:prstGeom prst="rect">
            <a:avLst/>
          </a:prstGeom>
        </p:spPr>
        <p:txBody>
          <a:bodyPr vert="horz" lIns="91431" tIns="45715" rIns="91431" bIns="45715" rtlCol="0"/>
          <a:lstStyle>
            <a:lvl1pPr algn="r">
              <a:defRPr sz="1200"/>
            </a:lvl1pPr>
          </a:lstStyle>
          <a:p>
            <a:fld id="{CFD6E979-603D-4032-9259-B6C3A8BCF18B}" type="datetimeFigureOut">
              <a:rPr lang="it-IT" smtClean="0"/>
              <a:t>23/03/2022</a:t>
            </a:fld>
            <a:endParaRPr lang="it-IT"/>
          </a:p>
        </p:txBody>
      </p:sp>
      <p:sp>
        <p:nvSpPr>
          <p:cNvPr id="4" name="Segnaposto piè di pagina 3"/>
          <p:cNvSpPr>
            <a:spLocks noGrp="1"/>
          </p:cNvSpPr>
          <p:nvPr>
            <p:ph type="ftr" sz="quarter" idx="2"/>
          </p:nvPr>
        </p:nvSpPr>
        <p:spPr>
          <a:xfrm>
            <a:off x="0" y="6456611"/>
            <a:ext cx="4301544" cy="339884"/>
          </a:xfrm>
          <a:prstGeom prst="rect">
            <a:avLst/>
          </a:prstGeom>
        </p:spPr>
        <p:txBody>
          <a:bodyPr vert="horz" lIns="91431" tIns="45715" rIns="91431" bIns="45715" rtlCol="0" anchor="b"/>
          <a:lstStyle>
            <a:lvl1pPr algn="l">
              <a:defRPr sz="1200"/>
            </a:lvl1pPr>
          </a:lstStyle>
          <a:p>
            <a:endParaRPr lang="it-IT"/>
          </a:p>
        </p:txBody>
      </p:sp>
      <p:sp>
        <p:nvSpPr>
          <p:cNvPr id="5" name="Segnaposto numero diapositiva 4"/>
          <p:cNvSpPr>
            <a:spLocks noGrp="1"/>
          </p:cNvSpPr>
          <p:nvPr>
            <p:ph type="sldNum" sz="quarter" idx="3"/>
          </p:nvPr>
        </p:nvSpPr>
        <p:spPr>
          <a:xfrm>
            <a:off x="5622798" y="6456611"/>
            <a:ext cx="4301544" cy="339884"/>
          </a:xfrm>
          <a:prstGeom prst="rect">
            <a:avLst/>
          </a:prstGeom>
        </p:spPr>
        <p:txBody>
          <a:bodyPr vert="horz" lIns="91431" tIns="45715" rIns="91431" bIns="45715" rtlCol="0" anchor="b"/>
          <a:lstStyle>
            <a:lvl1pPr algn="r">
              <a:defRPr sz="1200"/>
            </a:lvl1pPr>
          </a:lstStyle>
          <a:p>
            <a:fld id="{42D9B2B6-6470-4771-AE18-0508128F5D2B}" type="slidenum">
              <a:rPr lang="it-IT" smtClean="0"/>
              <a:t>‹N›</a:t>
            </a:fld>
            <a:endParaRPr lang="it-IT"/>
          </a:p>
        </p:txBody>
      </p:sp>
    </p:spTree>
    <p:extLst>
      <p:ext uri="{BB962C8B-B14F-4D97-AF65-F5344CB8AC3E}">
        <p14:creationId xmlns:p14="http://schemas.microsoft.com/office/powerpoint/2010/main" val="1835794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1544" cy="339884"/>
          </a:xfrm>
          <a:prstGeom prst="rect">
            <a:avLst/>
          </a:prstGeom>
        </p:spPr>
        <p:txBody>
          <a:bodyPr vert="horz" lIns="91431" tIns="45715" rIns="91431" bIns="45715" rtlCol="0"/>
          <a:lstStyle>
            <a:lvl1pPr algn="l">
              <a:defRPr sz="1200"/>
            </a:lvl1pPr>
          </a:lstStyle>
          <a:p>
            <a:endParaRPr lang="it-IT"/>
          </a:p>
        </p:txBody>
      </p:sp>
      <p:sp>
        <p:nvSpPr>
          <p:cNvPr id="3" name="Segnaposto data 2"/>
          <p:cNvSpPr>
            <a:spLocks noGrp="1"/>
          </p:cNvSpPr>
          <p:nvPr>
            <p:ph type="dt" idx="1"/>
          </p:nvPr>
        </p:nvSpPr>
        <p:spPr>
          <a:xfrm>
            <a:off x="5622798" y="0"/>
            <a:ext cx="4301544" cy="339884"/>
          </a:xfrm>
          <a:prstGeom prst="rect">
            <a:avLst/>
          </a:prstGeom>
        </p:spPr>
        <p:txBody>
          <a:bodyPr vert="horz" lIns="91431" tIns="45715" rIns="91431" bIns="45715" rtlCol="0"/>
          <a:lstStyle>
            <a:lvl1pPr algn="r">
              <a:defRPr sz="1200"/>
            </a:lvl1pPr>
          </a:lstStyle>
          <a:p>
            <a:fld id="{1E0B7224-873C-420F-BE8A-F87E68B9C010}" type="datetimeFigureOut">
              <a:rPr lang="it-IT" smtClean="0"/>
              <a:t>23/03/2022</a:t>
            </a:fld>
            <a:endParaRPr lang="it-IT"/>
          </a:p>
        </p:txBody>
      </p:sp>
      <p:sp>
        <p:nvSpPr>
          <p:cNvPr id="4" name="Segnaposto immagine diapositiva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31" tIns="45715" rIns="91431" bIns="45715" rtlCol="0" anchor="ctr"/>
          <a:lstStyle/>
          <a:p>
            <a:endParaRPr lang="it-IT"/>
          </a:p>
        </p:txBody>
      </p:sp>
      <p:sp>
        <p:nvSpPr>
          <p:cNvPr id="5" name="Segnaposto note 4"/>
          <p:cNvSpPr>
            <a:spLocks noGrp="1"/>
          </p:cNvSpPr>
          <p:nvPr>
            <p:ph type="body" sz="quarter" idx="3"/>
          </p:nvPr>
        </p:nvSpPr>
        <p:spPr>
          <a:xfrm>
            <a:off x="992665" y="3228896"/>
            <a:ext cx="7941310" cy="3058954"/>
          </a:xfrm>
          <a:prstGeom prst="rect">
            <a:avLst/>
          </a:prstGeom>
        </p:spPr>
        <p:txBody>
          <a:bodyPr vert="horz" lIns="91431" tIns="45715" rIns="91431" bIns="45715"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56611"/>
            <a:ext cx="4301544" cy="339884"/>
          </a:xfrm>
          <a:prstGeom prst="rect">
            <a:avLst/>
          </a:prstGeom>
        </p:spPr>
        <p:txBody>
          <a:bodyPr vert="horz" lIns="91431" tIns="45715" rIns="91431" bIns="45715" rtlCol="0" anchor="b"/>
          <a:lstStyle>
            <a:lvl1pPr algn="l">
              <a:defRPr sz="1200"/>
            </a:lvl1pPr>
          </a:lstStyle>
          <a:p>
            <a:endParaRPr lang="it-IT"/>
          </a:p>
        </p:txBody>
      </p:sp>
      <p:sp>
        <p:nvSpPr>
          <p:cNvPr id="7" name="Segnaposto numero diapositiva 6"/>
          <p:cNvSpPr>
            <a:spLocks noGrp="1"/>
          </p:cNvSpPr>
          <p:nvPr>
            <p:ph type="sldNum" sz="quarter" idx="5"/>
          </p:nvPr>
        </p:nvSpPr>
        <p:spPr>
          <a:xfrm>
            <a:off x="5622798" y="6456611"/>
            <a:ext cx="4301544" cy="339884"/>
          </a:xfrm>
          <a:prstGeom prst="rect">
            <a:avLst/>
          </a:prstGeom>
        </p:spPr>
        <p:txBody>
          <a:bodyPr vert="horz" lIns="91431" tIns="45715" rIns="91431" bIns="45715" rtlCol="0" anchor="b"/>
          <a:lstStyle>
            <a:lvl1pPr algn="r">
              <a:defRPr sz="1200"/>
            </a:lvl1pPr>
          </a:lstStyle>
          <a:p>
            <a:fld id="{700C5C5A-BA83-4873-A327-152146339105}" type="slidenum">
              <a:rPr lang="it-IT" smtClean="0"/>
              <a:t>‹N›</a:t>
            </a:fld>
            <a:endParaRPr lang="it-IT"/>
          </a:p>
        </p:txBody>
      </p:sp>
    </p:spTree>
    <p:extLst>
      <p:ext uri="{BB962C8B-B14F-4D97-AF65-F5344CB8AC3E}">
        <p14:creationId xmlns:p14="http://schemas.microsoft.com/office/powerpoint/2010/main" val="282577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00C5C5A-BA83-4873-A327-152146339105}" type="slidenum">
              <a:rPr lang="it-IT" smtClean="0"/>
              <a:t>23</a:t>
            </a:fld>
            <a:endParaRPr lang="it-IT"/>
          </a:p>
        </p:txBody>
      </p:sp>
    </p:spTree>
    <p:extLst>
      <p:ext uri="{BB962C8B-B14F-4D97-AF65-F5344CB8AC3E}">
        <p14:creationId xmlns:p14="http://schemas.microsoft.com/office/powerpoint/2010/main" val="3903122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7795605D-3052-4767-80AD-51610F65A145}" type="datetime1">
              <a:rPr lang="it-IT" smtClean="0"/>
              <a:t>23/03/2022</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r>
              <a:rPr lang="it-IT"/>
              <a:t>www.fantigrossi.it</a:t>
            </a:r>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647A1D05-5633-4075-9CE9-05C919189EDC}" type="slidenum">
              <a:rPr lang="it-IT" smtClean="0"/>
              <a:t>‹N›</a:t>
            </a:fld>
            <a:endParaRPr lang="it-IT"/>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4E111B9-00AD-4F1E-97D5-85A885EEA715}" type="datetime1">
              <a:rPr lang="it-IT" smtClean="0"/>
              <a:t>23/03/2022</a:t>
            </a:fld>
            <a:endParaRPr lang="it-IT"/>
          </a:p>
        </p:txBody>
      </p:sp>
      <p:sp>
        <p:nvSpPr>
          <p:cNvPr id="5" name="Segnaposto piè di pagina 4"/>
          <p:cNvSpPr>
            <a:spLocks noGrp="1"/>
          </p:cNvSpPr>
          <p:nvPr>
            <p:ph type="ftr" sz="quarter" idx="11"/>
          </p:nvPr>
        </p:nvSpPr>
        <p:spPr/>
        <p:txBody>
          <a:bodyPr/>
          <a:lstStyle/>
          <a:p>
            <a:r>
              <a:rPr lang="it-IT"/>
              <a:t>www.fantigrossi.it</a:t>
            </a:r>
          </a:p>
        </p:txBody>
      </p:sp>
      <p:sp>
        <p:nvSpPr>
          <p:cNvPr id="6" name="Segnaposto numero diapositiva 5"/>
          <p:cNvSpPr>
            <a:spLocks noGrp="1"/>
          </p:cNvSpPr>
          <p:nvPr>
            <p:ph type="sldNum" sz="quarter" idx="12"/>
          </p:nvPr>
        </p:nvSpPr>
        <p:spPr/>
        <p:txBody>
          <a:bodyPr/>
          <a:lstStyle/>
          <a:p>
            <a:fld id="{647A1D05-5633-4075-9CE9-05C919189EDC}" type="slidenum">
              <a:rPr lang="it-IT" smtClean="0"/>
              <a:t>‹N›</a:t>
            </a:fld>
            <a:endParaRPr lang="it-IT"/>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74D63EC-8F5D-4DC4-8407-EA71F00555D5}" type="datetime1">
              <a:rPr lang="it-IT" smtClean="0"/>
              <a:t>23/03/2022</a:t>
            </a:fld>
            <a:endParaRPr lang="it-IT"/>
          </a:p>
        </p:txBody>
      </p:sp>
      <p:sp>
        <p:nvSpPr>
          <p:cNvPr id="5" name="Segnaposto piè di pagina 4"/>
          <p:cNvSpPr>
            <a:spLocks noGrp="1"/>
          </p:cNvSpPr>
          <p:nvPr>
            <p:ph type="ftr" sz="quarter" idx="11"/>
          </p:nvPr>
        </p:nvSpPr>
        <p:spPr/>
        <p:txBody>
          <a:bodyPr/>
          <a:lstStyle/>
          <a:p>
            <a:r>
              <a:rPr lang="it-IT"/>
              <a:t>www.fantigrossi.it</a:t>
            </a:r>
          </a:p>
        </p:txBody>
      </p:sp>
      <p:sp>
        <p:nvSpPr>
          <p:cNvPr id="6" name="Segnaposto numero diapositiva 5"/>
          <p:cNvSpPr>
            <a:spLocks noGrp="1"/>
          </p:cNvSpPr>
          <p:nvPr>
            <p:ph type="sldNum" sz="quarter" idx="12"/>
          </p:nvPr>
        </p:nvSpPr>
        <p:spPr/>
        <p:txBody>
          <a:bodyPr/>
          <a:lstStyle/>
          <a:p>
            <a:fld id="{647A1D05-5633-4075-9CE9-05C919189EDC}" type="slidenum">
              <a:rPr lang="it-IT" smtClean="0"/>
              <a:t>‹N›</a:t>
            </a:fld>
            <a:endParaRPr lang="it-IT"/>
          </a:p>
        </p:txBody>
      </p:sp>
    </p:spTree>
  </p:cSld>
  <p:clrMapOvr>
    <a:masterClrMapping/>
  </p:clrMapOvr>
  <p:transition spd="slow">
    <p:cove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97195F33-058A-4104-A8CB-D1E5D9233F86}" type="datetime1">
              <a:rPr lang="it-IT" smtClean="0"/>
              <a:t>23/03/2022</a:t>
            </a:fld>
            <a:endParaRPr lang="it-IT"/>
          </a:p>
        </p:txBody>
      </p:sp>
      <p:sp>
        <p:nvSpPr>
          <p:cNvPr id="5" name="Segnaposto piè di pagina 4"/>
          <p:cNvSpPr>
            <a:spLocks noGrp="1"/>
          </p:cNvSpPr>
          <p:nvPr>
            <p:ph type="ftr" sz="quarter" idx="11"/>
          </p:nvPr>
        </p:nvSpPr>
        <p:spPr/>
        <p:txBody>
          <a:bodyPr/>
          <a:lstStyle/>
          <a:p>
            <a:r>
              <a:rPr lang="it-IT"/>
              <a:t>www.fantigrossi.it</a:t>
            </a:r>
          </a:p>
        </p:txBody>
      </p:sp>
      <p:sp>
        <p:nvSpPr>
          <p:cNvPr id="6" name="Segnaposto numero diapositiva 5"/>
          <p:cNvSpPr>
            <a:spLocks noGrp="1"/>
          </p:cNvSpPr>
          <p:nvPr>
            <p:ph type="sldNum" sz="quarter" idx="12"/>
          </p:nvPr>
        </p:nvSpPr>
        <p:spPr/>
        <p:txBody>
          <a:bodyPr/>
          <a:lstStyle/>
          <a:p>
            <a:fld id="{647A1D05-5633-4075-9CE9-05C919189EDC}" type="slidenum">
              <a:rPr lang="it-IT" smtClean="0"/>
              <a:t>‹N›</a:t>
            </a:fld>
            <a:endParaRPr lang="it-IT"/>
          </a:p>
        </p:txBody>
      </p:sp>
      <p:sp>
        <p:nvSpPr>
          <p:cNvPr id="7" name="Titolo 6"/>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513993A1-31AF-40D2-A80E-130B902E014F}" type="datetime1">
              <a:rPr lang="it-IT" smtClean="0"/>
              <a:t>23/03/2022</a:t>
            </a:fld>
            <a:endParaRPr lang="it-IT"/>
          </a:p>
        </p:txBody>
      </p:sp>
      <p:sp>
        <p:nvSpPr>
          <p:cNvPr id="5" name="Segnaposto piè di pagina 4"/>
          <p:cNvSpPr>
            <a:spLocks noGrp="1"/>
          </p:cNvSpPr>
          <p:nvPr>
            <p:ph type="ftr" sz="quarter" idx="11"/>
          </p:nvPr>
        </p:nvSpPr>
        <p:spPr/>
        <p:txBody>
          <a:bodyPr/>
          <a:lstStyle/>
          <a:p>
            <a:r>
              <a:rPr lang="it-IT"/>
              <a:t>www.fantigrossi.it</a:t>
            </a:r>
          </a:p>
        </p:txBody>
      </p:sp>
      <p:sp>
        <p:nvSpPr>
          <p:cNvPr id="6" name="Segnaposto numero diapositiva 5"/>
          <p:cNvSpPr>
            <a:spLocks noGrp="1"/>
          </p:cNvSpPr>
          <p:nvPr>
            <p:ph type="sldNum" sz="quarter" idx="12"/>
          </p:nvPr>
        </p:nvSpPr>
        <p:spPr/>
        <p:txBody>
          <a:bodyPr/>
          <a:lstStyle/>
          <a:p>
            <a:fld id="{647A1D05-5633-4075-9CE9-05C919189EDC}"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9A6A404D-0A5C-4717-AD3F-F69E6AB25226}" type="datetime1">
              <a:rPr lang="it-IT" smtClean="0"/>
              <a:t>23/03/2022</a:t>
            </a:fld>
            <a:endParaRPr lang="it-IT"/>
          </a:p>
        </p:txBody>
      </p:sp>
      <p:sp>
        <p:nvSpPr>
          <p:cNvPr id="6" name="Segnaposto piè di pagina 5"/>
          <p:cNvSpPr>
            <a:spLocks noGrp="1"/>
          </p:cNvSpPr>
          <p:nvPr>
            <p:ph type="ftr" sz="quarter" idx="11"/>
          </p:nvPr>
        </p:nvSpPr>
        <p:spPr/>
        <p:txBody>
          <a:bodyPr/>
          <a:lstStyle/>
          <a:p>
            <a:r>
              <a:rPr lang="it-IT"/>
              <a:t>www.fantigrossi.it</a:t>
            </a:r>
          </a:p>
        </p:txBody>
      </p:sp>
      <p:sp>
        <p:nvSpPr>
          <p:cNvPr id="7" name="Segnaposto numero diapositiva 6"/>
          <p:cNvSpPr>
            <a:spLocks noGrp="1"/>
          </p:cNvSpPr>
          <p:nvPr>
            <p:ph type="sldNum" sz="quarter" idx="12"/>
          </p:nvPr>
        </p:nvSpPr>
        <p:spPr/>
        <p:txBody>
          <a:bodyPr/>
          <a:lstStyle/>
          <a:p>
            <a:fld id="{647A1D05-5633-4075-9CE9-05C919189EDC}" type="slidenum">
              <a:rPr lang="it-IT" smtClean="0"/>
              <a:t>‹N›</a:t>
            </a:fld>
            <a:endParaRPr lang="it-IT"/>
          </a:p>
        </p:txBody>
      </p:sp>
      <p:sp>
        <p:nvSpPr>
          <p:cNvPr id="8" name="Titolo 7"/>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225D3BC9-9E8F-4ED6-9696-A41D06E9FEAA}" type="datetime1">
              <a:rPr lang="it-IT" smtClean="0"/>
              <a:t>23/03/2022</a:t>
            </a:fld>
            <a:endParaRPr lang="it-IT"/>
          </a:p>
        </p:txBody>
      </p:sp>
      <p:sp>
        <p:nvSpPr>
          <p:cNvPr id="8" name="Segnaposto piè di pagina 7"/>
          <p:cNvSpPr>
            <a:spLocks noGrp="1"/>
          </p:cNvSpPr>
          <p:nvPr>
            <p:ph type="ftr" sz="quarter" idx="11"/>
          </p:nvPr>
        </p:nvSpPr>
        <p:spPr/>
        <p:txBody>
          <a:bodyPr/>
          <a:lstStyle/>
          <a:p>
            <a:r>
              <a:rPr lang="it-IT"/>
              <a:t>www.fantigrossi.it</a:t>
            </a:r>
          </a:p>
        </p:txBody>
      </p:sp>
      <p:sp>
        <p:nvSpPr>
          <p:cNvPr id="9" name="Segnaposto numero diapositiva 8"/>
          <p:cNvSpPr>
            <a:spLocks noGrp="1"/>
          </p:cNvSpPr>
          <p:nvPr>
            <p:ph type="sldNum" sz="quarter" idx="12"/>
          </p:nvPr>
        </p:nvSpPr>
        <p:spPr/>
        <p:txBody>
          <a:bodyPr/>
          <a:lstStyle/>
          <a:p>
            <a:fld id="{647A1D05-5633-4075-9CE9-05C919189ED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E355C04B-0773-4B04-860B-A972C6AE9AAF}" type="datetime1">
              <a:rPr lang="it-IT" smtClean="0"/>
              <a:t>23/03/2022</a:t>
            </a:fld>
            <a:endParaRPr lang="it-IT"/>
          </a:p>
        </p:txBody>
      </p:sp>
      <p:sp>
        <p:nvSpPr>
          <p:cNvPr id="4" name="Segnaposto piè di pagina 3"/>
          <p:cNvSpPr>
            <a:spLocks noGrp="1"/>
          </p:cNvSpPr>
          <p:nvPr>
            <p:ph type="ftr" sz="quarter" idx="11"/>
          </p:nvPr>
        </p:nvSpPr>
        <p:spPr/>
        <p:txBody>
          <a:bodyPr/>
          <a:lstStyle/>
          <a:p>
            <a:r>
              <a:rPr lang="it-IT"/>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t>‹N›</a:t>
            </a:fld>
            <a:endParaRPr lang="it-IT"/>
          </a:p>
        </p:txBody>
      </p:sp>
      <p:sp>
        <p:nvSpPr>
          <p:cNvPr id="6" name="Titolo 5"/>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233FB9-99EC-4487-B539-4663AA371B7C}" type="datetime1">
              <a:rPr lang="it-IT" smtClean="0"/>
              <a:t>23/03/2022</a:t>
            </a:fld>
            <a:endParaRPr lang="it-IT"/>
          </a:p>
        </p:txBody>
      </p:sp>
      <p:sp>
        <p:nvSpPr>
          <p:cNvPr id="3" name="Segnaposto piè di pagina 2"/>
          <p:cNvSpPr>
            <a:spLocks noGrp="1"/>
          </p:cNvSpPr>
          <p:nvPr>
            <p:ph type="ftr" sz="quarter" idx="11"/>
          </p:nvPr>
        </p:nvSpPr>
        <p:spPr/>
        <p:txBody>
          <a:bodyPr/>
          <a:lstStyle/>
          <a:p>
            <a:r>
              <a:rPr lang="it-IT"/>
              <a:t>www.fantigrossi.it</a:t>
            </a:r>
          </a:p>
        </p:txBody>
      </p:sp>
      <p:sp>
        <p:nvSpPr>
          <p:cNvPr id="4" name="Segnaposto numero diapositiva 3"/>
          <p:cNvSpPr>
            <a:spLocks noGrp="1"/>
          </p:cNvSpPr>
          <p:nvPr>
            <p:ph type="sldNum" sz="quarter" idx="12"/>
          </p:nvPr>
        </p:nvSpPr>
        <p:spPr/>
        <p:txBody>
          <a:bodyPr/>
          <a:lstStyle/>
          <a:p>
            <a:fld id="{647A1D05-5633-4075-9CE9-05C919189EDC}" type="slidenum">
              <a:rPr lang="it-IT" smtClean="0"/>
              <a:t>‹N›</a:t>
            </a:fld>
            <a:endParaRPr lang="it-IT"/>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p>
            <a:fld id="{0151981D-2125-4D0F-B8A9-010EFED83539}" type="datetime1">
              <a:rPr lang="it-IT" smtClean="0"/>
              <a:t>23/03/2022</a:t>
            </a:fld>
            <a:endParaRPr lang="it-IT"/>
          </a:p>
        </p:txBody>
      </p:sp>
      <p:sp>
        <p:nvSpPr>
          <p:cNvPr id="6" name="Segnaposto piè di pagina 5"/>
          <p:cNvSpPr>
            <a:spLocks noGrp="1"/>
          </p:cNvSpPr>
          <p:nvPr>
            <p:ph type="ftr" sz="quarter" idx="11"/>
          </p:nvPr>
        </p:nvSpPr>
        <p:spPr/>
        <p:txBody>
          <a:bodyPr/>
          <a:lstStyle/>
          <a:p>
            <a:r>
              <a:rPr lang="it-IT"/>
              <a:t>www.fantigrossi.it</a:t>
            </a:r>
          </a:p>
        </p:txBody>
      </p:sp>
      <p:sp>
        <p:nvSpPr>
          <p:cNvPr id="7" name="Segnaposto numero diapositiva 6"/>
          <p:cNvSpPr>
            <a:spLocks noGrp="1"/>
          </p:cNvSpPr>
          <p:nvPr>
            <p:ph type="sldNum" sz="quarter" idx="12"/>
          </p:nvPr>
        </p:nvSpPr>
        <p:spPr/>
        <p:txBody>
          <a:bodyPr/>
          <a:lstStyle/>
          <a:p>
            <a:fld id="{647A1D05-5633-4075-9CE9-05C919189ED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F1E99A3E-A171-4B01-8A46-14269FE2F33D}" type="datetime1">
              <a:rPr lang="it-IT" smtClean="0"/>
              <a:t>23/03/2022</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a:t>www.fantigrossi.it</a:t>
            </a:r>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647A1D05-5633-4075-9CE9-05C919189EDC}"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4D63EC-8F5D-4DC4-8407-EA71F00555D5}" type="datetime1">
              <a:rPr lang="it-IT" smtClean="0"/>
              <a:t>23/03/2022</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it-IT"/>
              <a:t>www.fantigrossi.it</a:t>
            </a:r>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7A1D05-5633-4075-9CE9-05C919189ED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cover/>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ejure.it/#/ricerca/fonti_documento?idDatabank=7&amp;idDocMaster=9317465&amp;idUnitaDoc=66553079&amp;nVigUnitaDoc=1&amp;docIdx=1&amp;isCorrelazioniSearch=true&amp;correlatoA=Normativ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502" y="836712"/>
            <a:ext cx="4324919" cy="1067735"/>
          </a:xfrm>
          <a:prstGeom prst="rect">
            <a:avLst/>
          </a:prstGeom>
          <a:noFill/>
          <a:extLst>
            <a:ext uri="{909E8E84-426E-40DD-AFC4-6F175D3DCCD1}">
              <a14:hiddenFill xmlns:a14="http://schemas.microsoft.com/office/drawing/2010/main">
                <a:solidFill>
                  <a:srgbClr val="FFFFFF"/>
                </a:solidFill>
              </a14:hiddenFill>
            </a:ext>
          </a:extLst>
        </p:spPr>
      </p:pic>
      <p:sp>
        <p:nvSpPr>
          <p:cNvPr id="5" name="Sottotitolo 4"/>
          <p:cNvSpPr>
            <a:spLocks noGrp="1"/>
          </p:cNvSpPr>
          <p:nvPr>
            <p:ph type="subTitle" idx="1"/>
          </p:nvPr>
        </p:nvSpPr>
        <p:spPr>
          <a:xfrm>
            <a:off x="685800" y="3611607"/>
            <a:ext cx="7990656" cy="609481"/>
          </a:xfrm>
        </p:spPr>
        <p:txBody>
          <a:bodyPr>
            <a:normAutofit/>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10" name="Rettangolo arrotondato 9"/>
          <p:cNvSpPr/>
          <p:nvPr/>
        </p:nvSpPr>
        <p:spPr>
          <a:xfrm>
            <a:off x="755576" y="2528900"/>
            <a:ext cx="806489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LA TRANSIZIONE DIGITALE DELLA PUBBLICA AMMINISTRAZIONE</a:t>
            </a:r>
          </a:p>
          <a:p>
            <a:pPr algn="ctr"/>
            <a:r>
              <a:rPr lang="it-IT" dirty="0"/>
              <a:t>UN LUNGO E TORMENTATO PERCORSO</a:t>
            </a:r>
          </a:p>
          <a:p>
            <a:pPr algn="ctr"/>
            <a:r>
              <a:rPr lang="it-IT" dirty="0"/>
              <a:t>24 MARZO 2022</a:t>
            </a:r>
          </a:p>
          <a:p>
            <a:pPr algn="ctr"/>
            <a:r>
              <a:rPr lang="it-IT" dirty="0"/>
              <a:t>AVV. UMBERTO FANTIGROSSI</a:t>
            </a:r>
          </a:p>
          <a:p>
            <a:pPr algn="ctr"/>
            <a:r>
              <a:rPr lang="it-IT" dirty="0"/>
              <a:t> CORSO DI DOTTORATO IN SCIENZE GIURIDICHE</a:t>
            </a:r>
          </a:p>
          <a:p>
            <a:pPr algn="ctr"/>
            <a:r>
              <a:rPr lang="it-IT" dirty="0"/>
              <a:t>UNIVERSITA’ DEGLI STUDI DI MILANO BICOCCA</a:t>
            </a:r>
          </a:p>
        </p:txBody>
      </p:sp>
    </p:spTree>
    <p:extLst>
      <p:ext uri="{BB962C8B-B14F-4D97-AF65-F5344CB8AC3E}">
        <p14:creationId xmlns:p14="http://schemas.microsoft.com/office/powerpoint/2010/main" val="1387079917"/>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z="1050" smtClean="0">
                <a:latin typeface="Georgia" panose="02040502050405020303" pitchFamily="18" charset="0"/>
              </a:rPr>
              <a:t>10</a:t>
            </a:fld>
            <a:endParaRPr lang="it-IT" sz="1050">
              <a:latin typeface="Georgia" panose="02040502050405020303" pitchFamily="18" charset="0"/>
            </a:endParaRPr>
          </a:p>
        </p:txBody>
      </p:sp>
      <p:sp>
        <p:nvSpPr>
          <p:cNvPr id="8" name="Titolo 1"/>
          <p:cNvSpPr txBox="1">
            <a:spLocks/>
          </p:cNvSpPr>
          <p:nvPr/>
        </p:nvSpPr>
        <p:spPr bwMode="auto">
          <a:xfrm>
            <a:off x="1459851" y="548680"/>
            <a:ext cx="7008341" cy="1180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800" b="1" dirty="0">
                <a:solidFill>
                  <a:prstClr val="black"/>
                </a:solidFill>
                <a:latin typeface="Georgia" panose="02040502050405020303" pitchFamily="18" charset="0"/>
              </a:rPr>
              <a:t>4. I RIDARDI DELLA DOTTRINA</a:t>
            </a:r>
          </a:p>
          <a:p>
            <a:pPr marL="542925" lvl="0" algn="ctr">
              <a:lnSpc>
                <a:spcPct val="150000"/>
              </a:lnSpc>
              <a:defRPr/>
            </a:pPr>
            <a:endParaRPr lang="it-IT" dirty="0">
              <a:solidFill>
                <a:prstClr val="black"/>
              </a:solidFill>
              <a:latin typeface="Georgia" panose="02040502050405020303" pitchFamily="18" charset="0"/>
            </a:endParaRPr>
          </a:p>
        </p:txBody>
      </p:sp>
      <p:sp>
        <p:nvSpPr>
          <p:cNvPr id="9" name="Segnaposto testo 2"/>
          <p:cNvSpPr txBox="1">
            <a:spLocks/>
          </p:cNvSpPr>
          <p:nvPr/>
        </p:nvSpPr>
        <p:spPr bwMode="auto">
          <a:xfrm>
            <a:off x="1259632" y="1520825"/>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endParaRPr lang="it-IT" sz="1400" b="1" dirty="0">
              <a:solidFill>
                <a:prstClr val="black"/>
              </a:solidFill>
              <a:latin typeface="Georgia" panose="02040502050405020303" pitchFamily="18" charset="0"/>
            </a:endParaRPr>
          </a:p>
        </p:txBody>
      </p:sp>
      <p:pic>
        <p:nvPicPr>
          <p:cNvPr id="3" name="Immagine 2">
            <a:extLst>
              <a:ext uri="{FF2B5EF4-FFF2-40B4-BE49-F238E27FC236}">
                <a16:creationId xmlns:a16="http://schemas.microsoft.com/office/drawing/2014/main" id="{7FC56968-0D07-462E-9988-B8F3FE281B6F}"/>
              </a:ext>
            </a:extLst>
          </p:cNvPr>
          <p:cNvPicPr>
            <a:picLocks noChangeAspect="1"/>
          </p:cNvPicPr>
          <p:nvPr/>
        </p:nvPicPr>
        <p:blipFill>
          <a:blip r:embed="rId2"/>
          <a:stretch>
            <a:fillRect/>
          </a:stretch>
        </p:blipFill>
        <p:spPr>
          <a:xfrm>
            <a:off x="0" y="2214562"/>
            <a:ext cx="9144000" cy="2428875"/>
          </a:xfrm>
          <a:prstGeom prst="rect">
            <a:avLst/>
          </a:prstGeom>
        </p:spPr>
      </p:pic>
    </p:spTree>
    <p:extLst>
      <p:ext uri="{BB962C8B-B14F-4D97-AF65-F5344CB8AC3E}">
        <p14:creationId xmlns:p14="http://schemas.microsoft.com/office/powerpoint/2010/main" val="137777332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4355976" y="6453336"/>
            <a:ext cx="2350681" cy="333424"/>
          </a:xfrm>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11</a:t>
            </a:fld>
            <a:endParaRPr lang="it-IT" dirty="0">
              <a:latin typeface="Georgia" panose="02040502050405020303" pitchFamily="18" charset="0"/>
            </a:endParaRPr>
          </a:p>
        </p:txBody>
      </p:sp>
      <p:sp>
        <p:nvSpPr>
          <p:cNvPr id="8" name="Titolo 1"/>
          <p:cNvSpPr txBox="1">
            <a:spLocks/>
          </p:cNvSpPr>
          <p:nvPr/>
        </p:nvSpPr>
        <p:spPr bwMode="auto">
          <a:xfrm>
            <a:off x="1079500" y="656655"/>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800" b="1" dirty="0">
                <a:solidFill>
                  <a:prstClr val="black"/>
                </a:solidFill>
                <a:latin typeface="Georgia" panose="02040502050405020303" pitchFamily="18" charset="0"/>
              </a:rPr>
              <a:t>E’ POSSIBILE AUTOMATIZZARE L’ATTO AMMINISTRATIVO ?</a:t>
            </a:r>
          </a:p>
        </p:txBody>
      </p:sp>
      <p:sp>
        <p:nvSpPr>
          <p:cNvPr id="9" name="Segnaposto testo 2"/>
          <p:cNvSpPr txBox="1">
            <a:spLocks/>
          </p:cNvSpPr>
          <p:nvPr/>
        </p:nvSpPr>
        <p:spPr bwMode="auto">
          <a:xfrm>
            <a:off x="683568" y="1556792"/>
            <a:ext cx="7632848"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defRPr/>
            </a:pPr>
            <a:r>
              <a:rPr lang="it-IT" altLang="it-IT" dirty="0">
                <a:solidFill>
                  <a:sysClr val="windowText" lastClr="000000"/>
                </a:solidFill>
                <a:latin typeface="Georgia" panose="02040502050405020303" pitchFamily="18" charset="0"/>
              </a:rPr>
              <a:t>Sempre se il potere amministrativo è vincolato </a:t>
            </a:r>
          </a:p>
          <a:p>
            <a:pPr lvl="0" algn="just">
              <a:defRPr/>
            </a:pPr>
            <a:endParaRPr lang="it-IT" altLang="it-IT" dirty="0">
              <a:solidFill>
                <a:sysClr val="windowText" lastClr="000000"/>
              </a:solidFill>
              <a:latin typeface="Georgia" panose="02040502050405020303" pitchFamily="18" charset="0"/>
            </a:endParaRPr>
          </a:p>
          <a:p>
            <a:pPr lvl="0" algn="just">
              <a:defRPr/>
            </a:pPr>
            <a:r>
              <a:rPr lang="it-IT" altLang="it-IT" dirty="0">
                <a:solidFill>
                  <a:sysClr val="windowText" lastClr="000000"/>
                </a:solidFill>
                <a:latin typeface="Georgia" panose="02040502050405020303" pitchFamily="18" charset="0"/>
              </a:rPr>
              <a:t>Attraverso l’adozione di un atto generale (atto-programma) nel caso di attività amministrativa discrezionale</a:t>
            </a:r>
          </a:p>
          <a:p>
            <a:pPr lvl="0" algn="just">
              <a:defRPr/>
            </a:pPr>
            <a:endParaRPr lang="it-IT" altLang="it-IT" dirty="0">
              <a:solidFill>
                <a:sysClr val="windowText" lastClr="000000"/>
              </a:solidFill>
              <a:latin typeface="Georgia" panose="02040502050405020303" pitchFamily="18" charset="0"/>
            </a:endParaRPr>
          </a:p>
          <a:p>
            <a:pPr algn="just" eaLnBrk="1" hangingPunct="1"/>
            <a:r>
              <a:rPr lang="it-IT" altLang="it-IT" dirty="0">
                <a:latin typeface="Georgia" panose="02040502050405020303" pitchFamily="18" charset="0"/>
              </a:rPr>
              <a:t>L’ atto automatico è comunque una manifestazione di potere amministrativo, imputabile alla P.A. e al funzionario che ha immesso i dati</a:t>
            </a:r>
          </a:p>
          <a:p>
            <a:pPr algn="just" eaLnBrk="1" hangingPunct="1"/>
            <a:endParaRPr lang="it-IT" altLang="it-IT" dirty="0">
              <a:latin typeface="Georgia" panose="02040502050405020303" pitchFamily="18" charset="0"/>
            </a:endParaRPr>
          </a:p>
          <a:p>
            <a:pPr algn="just" eaLnBrk="1" hangingPunct="1"/>
            <a:r>
              <a:rPr lang="it-IT" altLang="it-IT" dirty="0">
                <a:latin typeface="Georgia" panose="02040502050405020303" pitchFamily="18" charset="0"/>
              </a:rPr>
              <a:t>E’ impugnabile, insieme all’atto-programma, nel caso di vizi amministrativi</a:t>
            </a:r>
          </a:p>
          <a:p>
            <a:pPr lvl="0" algn="just">
              <a:defRPr/>
            </a:pPr>
            <a:endParaRPr lang="it-IT" altLang="it-IT" dirty="0">
              <a:solidFill>
                <a:sysClr val="windowText" lastClr="000000"/>
              </a:solidFill>
              <a:latin typeface="Georgia" panose="02040502050405020303" pitchFamily="18" charset="0"/>
            </a:endParaRPr>
          </a:p>
          <a:p>
            <a:pPr lvl="0" algn="just">
              <a:defRPr/>
            </a:pPr>
            <a:endParaRPr lang="it-IT" altLang="it-IT" dirty="0">
              <a:solidFill>
                <a:sysClr val="windowText" lastClr="000000"/>
              </a:solidFill>
              <a:latin typeface="Georgia" panose="02040502050405020303" pitchFamily="18" charset="0"/>
            </a:endParaRPr>
          </a:p>
          <a:p>
            <a:pPr lvl="0" algn="just">
              <a:defRPr/>
            </a:pPr>
            <a:endParaRPr lang="it-IT" altLang="it-IT" dirty="0">
              <a:solidFill>
                <a:sysClr val="windowText" lastClr="000000"/>
              </a:solidFill>
              <a:latin typeface="Georgia" panose="02040502050405020303" pitchFamily="18" charset="0"/>
            </a:endParaRPr>
          </a:p>
        </p:txBody>
      </p:sp>
    </p:spTree>
    <p:extLst>
      <p:ext uri="{BB962C8B-B14F-4D97-AF65-F5344CB8AC3E}">
        <p14:creationId xmlns:p14="http://schemas.microsoft.com/office/powerpoint/2010/main" val="127080052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12</a:t>
            </a:fld>
            <a:endParaRPr lang="it-IT" dirty="0">
              <a:latin typeface="Georgia" panose="02040502050405020303" pitchFamily="18" charset="0"/>
            </a:endParaRPr>
          </a:p>
        </p:txBody>
      </p:sp>
      <p:sp>
        <p:nvSpPr>
          <p:cNvPr id="22" name="Titolo 1"/>
          <p:cNvSpPr txBox="1">
            <a:spLocks/>
          </p:cNvSpPr>
          <p:nvPr/>
        </p:nvSpPr>
        <p:spPr bwMode="auto">
          <a:xfrm>
            <a:off x="827584" y="723107"/>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lvl="0" algn="ctr">
              <a:lnSpc>
                <a:spcPct val="150000"/>
              </a:lnSpc>
              <a:defRPr/>
            </a:pPr>
            <a:r>
              <a:rPr lang="it-IT" sz="1600" dirty="0">
                <a:solidFill>
                  <a:prstClr val="black"/>
                </a:solidFill>
                <a:latin typeface="Georgia" panose="02040502050405020303" pitchFamily="18" charset="0"/>
              </a:rPr>
              <a:t>4. I RIDARDI DELLA DOTTRINA (2)</a:t>
            </a:r>
          </a:p>
        </p:txBody>
      </p:sp>
      <p:sp>
        <p:nvSpPr>
          <p:cNvPr id="23" name="Segnaposto testo 2"/>
          <p:cNvSpPr txBox="1">
            <a:spLocks/>
          </p:cNvSpPr>
          <p:nvPr/>
        </p:nvSpPr>
        <p:spPr bwMode="auto">
          <a:xfrm>
            <a:off x="912813" y="1616075"/>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just" defTabSz="914400">
              <a:defRPr/>
            </a:pPr>
            <a:endParaRPr kumimoji="0" lang="it-IT" altLang="it-IT" sz="1400" b="0" i="0" u="none" strike="noStrike" kern="1200" cap="none" spc="0" normalizeH="0" baseline="0" noProof="0" dirty="0">
              <a:ln>
                <a:noFill/>
              </a:ln>
              <a:solidFill>
                <a:sysClr val="windowText" lastClr="000000"/>
              </a:solidFill>
              <a:effectLst/>
              <a:uLnTx/>
              <a:uFillTx/>
              <a:latin typeface="Georgia" panose="02040502050405020303" pitchFamily="18" charset="0"/>
            </a:endParaRPr>
          </a:p>
          <a:p>
            <a:pPr marL="0" lvl="0" algn="just" defTabSz="914400">
              <a:defRPr/>
            </a:pPr>
            <a:r>
              <a:rPr lang="it-IT" altLang="it-IT" sz="1400" dirty="0">
                <a:solidFill>
                  <a:sysClr val="windowText" lastClr="000000"/>
                </a:solidFill>
                <a:latin typeface="Georgia" panose="02040502050405020303" pitchFamily="18" charset="0"/>
              </a:rPr>
              <a:t>«….Tutto questo di cui stiamo parlando attiene sempre, secondo l’acronimo ITC, a informazione e comunicazione, accesso (il cittadino si rivolge, dice la sua, fa domande, l’amministrazione risponde). Oppure c’è qualcosa d’altro? </a:t>
            </a:r>
            <a:r>
              <a:rPr lang="it-IT" altLang="it-IT" sz="1400" b="1" dirty="0">
                <a:solidFill>
                  <a:sysClr val="windowText" lastClr="000000"/>
                </a:solidFill>
                <a:latin typeface="Georgia" panose="02040502050405020303" pitchFamily="18" charset="0"/>
              </a:rPr>
              <a:t>Cioè si può passare dall’informazione a un sistema che consenta di arrivare a decisioni attraverso strumenti informatici, cioè attraverso queste tecnologie?»</a:t>
            </a:r>
          </a:p>
          <a:p>
            <a:pPr marL="0" lvl="0" algn="just" defTabSz="914400">
              <a:defRPr/>
            </a:pPr>
            <a:r>
              <a:rPr lang="it-IT" altLang="it-IT" sz="1400" dirty="0">
                <a:solidFill>
                  <a:sysClr val="windowText" lastClr="000000"/>
                </a:solidFill>
                <a:latin typeface="Georgia" panose="02040502050405020303" pitchFamily="18" charset="0"/>
              </a:rPr>
              <a:t>«Io credo che a questo ci avvicineremo rapidamente, anche perché </a:t>
            </a:r>
            <a:r>
              <a:rPr lang="it-IT" altLang="it-IT" sz="1400" b="1" dirty="0">
                <a:solidFill>
                  <a:sysClr val="windowText" lastClr="000000"/>
                </a:solidFill>
                <a:latin typeface="Georgia" panose="02040502050405020303" pitchFamily="18" charset="0"/>
              </a:rPr>
              <a:t>l’azione amministrativa di oggi, almeno quella puntuale, in larga misura è un’azione amministrativa sostanzialmente vincolata</a:t>
            </a:r>
            <a:r>
              <a:rPr lang="it-IT" altLang="it-IT" sz="1400" dirty="0">
                <a:solidFill>
                  <a:sysClr val="windowText" lastClr="000000"/>
                </a:solidFill>
                <a:latin typeface="Georgia" panose="02040502050405020303" pitchFamily="18" charset="0"/>
              </a:rPr>
              <a:t>, </a:t>
            </a:r>
            <a:r>
              <a:rPr lang="it-IT" altLang="it-IT" sz="1400" b="1" dirty="0">
                <a:solidFill>
                  <a:sysClr val="windowText" lastClr="000000"/>
                </a:solidFill>
                <a:latin typeface="Georgia" panose="02040502050405020303" pitchFamily="18" charset="0"/>
              </a:rPr>
              <a:t>che si muove attraverso parametri prefissati stabiliti da atti generali, regolamenti, direttive, atti di regolazione e quant’altro, circa i quali si possono impostare dei programmi tali da consentire di arrivare per via automatica alle decisioni».</a:t>
            </a:r>
          </a:p>
          <a:p>
            <a:pPr marL="0" lvl="0" algn="just" defTabSz="914400">
              <a:defRPr/>
            </a:pPr>
            <a:r>
              <a:rPr lang="it-IT" altLang="it-IT" sz="1400" b="1" dirty="0">
                <a:solidFill>
                  <a:sysClr val="windowText" lastClr="000000"/>
                </a:solidFill>
                <a:latin typeface="Georgia" panose="02040502050405020303" pitchFamily="18" charset="0"/>
              </a:rPr>
              <a:t>«Ma.., anche su procedimenti molto semplici… c’è sempre un tasso di opinabilità, di adattamento alle situazioni concrete, che rende e probabilmente renderà anche nel futuro abbastanza ristretto il campo dell’automazione nei procedimenti decisori « (CERULLI IRELLI, 2016).</a:t>
            </a:r>
          </a:p>
        </p:txBody>
      </p:sp>
    </p:spTree>
    <p:extLst>
      <p:ext uri="{BB962C8B-B14F-4D97-AF65-F5344CB8AC3E}">
        <p14:creationId xmlns:p14="http://schemas.microsoft.com/office/powerpoint/2010/main" val="140859987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13</a:t>
            </a:fld>
            <a:endParaRPr lang="it-IT" dirty="0">
              <a:latin typeface="Georgia" panose="02040502050405020303" pitchFamily="18" charset="0"/>
            </a:endParaRPr>
          </a:p>
        </p:txBody>
      </p:sp>
      <p:sp>
        <p:nvSpPr>
          <p:cNvPr id="13" name="Titolo 1"/>
          <p:cNvSpPr txBox="1">
            <a:spLocks/>
          </p:cNvSpPr>
          <p:nvPr/>
        </p:nvSpPr>
        <p:spPr bwMode="auto">
          <a:xfrm>
            <a:off x="1331640" y="656432"/>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600" b="1" dirty="0">
                <a:solidFill>
                  <a:prstClr val="black"/>
                </a:solidFill>
                <a:latin typeface="Georgia" panose="02040502050405020303" pitchFamily="18" charset="0"/>
              </a:rPr>
              <a:t>5. LE FLUTTUAZIONI DELLA GIURISPRUDENZA</a:t>
            </a:r>
          </a:p>
          <a:p>
            <a:pPr marL="542925" lvl="0" algn="ctr">
              <a:lnSpc>
                <a:spcPct val="150000"/>
              </a:lnSpc>
              <a:defRPr/>
            </a:pPr>
            <a:endParaRPr lang="it-IT" sz="2000" dirty="0">
              <a:solidFill>
                <a:schemeClr val="accent1">
                  <a:lumMod val="75000"/>
                </a:schemeClr>
              </a:solidFill>
              <a:latin typeface="Georgia" panose="02040502050405020303" pitchFamily="18" charset="0"/>
            </a:endParaRPr>
          </a:p>
        </p:txBody>
      </p:sp>
      <p:sp>
        <p:nvSpPr>
          <p:cNvPr id="14" name="Segnaposto testo 2"/>
          <p:cNvSpPr txBox="1">
            <a:spLocks/>
          </p:cNvSpPr>
          <p:nvPr/>
        </p:nvSpPr>
        <p:spPr bwMode="auto">
          <a:xfrm>
            <a:off x="1324727" y="1556792"/>
            <a:ext cx="7416824"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defTabSz="914400" eaLnBrk="1" hangingPunct="1">
              <a:defRPr/>
            </a:pPr>
            <a:r>
              <a:rPr lang="it-IT" i="1" dirty="0">
                <a:solidFill>
                  <a:srgbClr val="000000"/>
                </a:solidFill>
                <a:effectLst/>
                <a:latin typeface="Georgia" panose="02040502050405020303" pitchFamily="18" charset="0"/>
                <a:ea typeface="Times New Roman" panose="02020603050405020304" pitchFamily="18" charset="0"/>
              </a:rPr>
              <a:t>«Il carattere estremamente ristretto della delega conferita al Governo dall’art. 2, comma 1, lett. mm) della legge n. 421 del 1992, fa peraltro propendere per una interpretazione restrittiva della norma, da ritenersi riferibile ai soli atti amministrativi suscettibili di una completa e automatica elaborazione informatica, mentre essa </a:t>
            </a:r>
            <a:r>
              <a:rPr lang="it-IT" b="1" i="1" dirty="0">
                <a:solidFill>
                  <a:srgbClr val="000000"/>
                </a:solidFill>
                <a:effectLst/>
                <a:latin typeface="Georgia" panose="02040502050405020303" pitchFamily="18" charset="0"/>
                <a:ea typeface="Times New Roman" panose="02020603050405020304" pitchFamily="18" charset="0"/>
              </a:rPr>
              <a:t>non può ritenersi riferibile ai provvedimenti amministrativi in generale, che, dovendo essere specificamente motivati in relazione al singolo caso concreto, non sono suscettibili di informatizzazione automatica </a:t>
            </a:r>
            <a:r>
              <a:rPr lang="it-IT" i="1" dirty="0">
                <a:solidFill>
                  <a:srgbClr val="000000"/>
                </a:solidFill>
                <a:effectLst/>
                <a:latin typeface="Georgia" panose="02040502050405020303" pitchFamily="18" charset="0"/>
                <a:ea typeface="Times New Roman" panose="02020603050405020304" pitchFamily="18" charset="0"/>
              </a:rPr>
              <a:t>ed in relazione ai quali la legge di delegazione non avrebbe potuto prescindere dalla formulazione di specifici principi e criteri direttivi, con riferimento alle caratteristiche di tali atti, riguardo alle procedure, ai limiti ed agli effetti della loro informatizzazione, così come la norma delegata non avrebbe potuto esimersi dal dettare una particolareggiata disciplina in proposito</a:t>
            </a:r>
            <a:r>
              <a:rPr lang="it-IT" sz="1800" dirty="0">
                <a:solidFill>
                  <a:srgbClr val="000000"/>
                </a:solidFill>
                <a:effectLst/>
                <a:latin typeface="Tahoma" panose="020B0604030504040204" pitchFamily="34" charset="0"/>
                <a:ea typeface="Times New Roman" panose="02020603050405020304" pitchFamily="18" charset="0"/>
              </a:rPr>
              <a:t>». </a:t>
            </a:r>
            <a:r>
              <a:rPr lang="it-IT" dirty="0">
                <a:solidFill>
                  <a:srgbClr val="000000"/>
                </a:solidFill>
                <a:effectLst/>
                <a:latin typeface="Georgia" panose="02040502050405020303" pitchFamily="18" charset="0"/>
                <a:ea typeface="Times New Roman" panose="02020603050405020304" pitchFamily="18" charset="0"/>
              </a:rPr>
              <a:t>(</a:t>
            </a:r>
            <a:r>
              <a:rPr lang="it-IT" dirty="0">
                <a:solidFill>
                  <a:srgbClr val="000000"/>
                </a:solidFill>
                <a:latin typeface="Georgia" panose="02040502050405020303" pitchFamily="18" charset="0"/>
                <a:ea typeface="Times New Roman" panose="02020603050405020304" pitchFamily="18" charset="0"/>
              </a:rPr>
              <a:t>C</a:t>
            </a:r>
            <a:r>
              <a:rPr lang="it-IT" dirty="0">
                <a:solidFill>
                  <a:srgbClr val="000000"/>
                </a:solidFill>
                <a:effectLst/>
                <a:latin typeface="Georgia" panose="02040502050405020303" pitchFamily="18" charset="0"/>
                <a:ea typeface="Times New Roman" panose="02020603050405020304" pitchFamily="18" charset="0"/>
              </a:rPr>
              <a:t>ass. </a:t>
            </a:r>
            <a:r>
              <a:rPr lang="it-IT" dirty="0" err="1">
                <a:solidFill>
                  <a:srgbClr val="000000"/>
                </a:solidFill>
                <a:effectLst/>
                <a:latin typeface="Georgia" panose="02040502050405020303" pitchFamily="18" charset="0"/>
                <a:ea typeface="Times New Roman" panose="02020603050405020304" pitchFamily="18" charset="0"/>
              </a:rPr>
              <a:t>Civ</a:t>
            </a:r>
            <a:r>
              <a:rPr lang="it-IT" dirty="0">
                <a:solidFill>
                  <a:srgbClr val="000000"/>
                </a:solidFill>
                <a:effectLst/>
                <a:latin typeface="Georgia" panose="02040502050405020303" pitchFamily="18" charset="0"/>
                <a:ea typeface="Times New Roman" panose="02020603050405020304" pitchFamily="18" charset="0"/>
              </a:rPr>
              <a:t>., Sez. I, n. 16204/2000).</a:t>
            </a:r>
            <a:endParaRPr lang="it-IT" dirty="0">
              <a:effectLst/>
              <a:latin typeface="Georgia" panose="02040502050405020303" pitchFamily="18" charset="0"/>
              <a:ea typeface="Times New Roman" panose="02020603050405020304" pitchFamily="18" charset="0"/>
            </a:endParaRPr>
          </a:p>
          <a:p>
            <a:pPr marL="342900" lvl="0" indent="-342900" defTabSz="914400" eaLnBrk="1" hangingPunct="1">
              <a:buAutoNum type="arabicPeriod"/>
              <a:defRPr/>
            </a:pPr>
            <a:endParaRPr lang="it-IT" altLang="it-IT" dirty="0">
              <a:solidFill>
                <a:srgbClr val="000000"/>
              </a:solidFill>
              <a:latin typeface="Georgia" pitchFamily="18" charset="0"/>
            </a:endParaRPr>
          </a:p>
        </p:txBody>
      </p:sp>
    </p:spTree>
    <p:extLst>
      <p:ext uri="{BB962C8B-B14F-4D97-AF65-F5344CB8AC3E}">
        <p14:creationId xmlns:p14="http://schemas.microsoft.com/office/powerpoint/2010/main" val="2421157142"/>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14</a:t>
            </a:fld>
            <a:endParaRPr lang="it-IT" dirty="0">
              <a:latin typeface="Georgia" panose="02040502050405020303" pitchFamily="18" charset="0"/>
            </a:endParaRPr>
          </a:p>
        </p:txBody>
      </p:sp>
      <p:sp>
        <p:nvSpPr>
          <p:cNvPr id="14" name="Titolo 1"/>
          <p:cNvSpPr txBox="1">
            <a:spLocks/>
          </p:cNvSpPr>
          <p:nvPr/>
        </p:nvSpPr>
        <p:spPr bwMode="auto">
          <a:xfrm>
            <a:off x="1096866" y="980728"/>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600" b="1" dirty="0">
                <a:solidFill>
                  <a:prstClr val="black"/>
                </a:solidFill>
                <a:latin typeface="Georgia" panose="02040502050405020303" pitchFamily="18" charset="0"/>
              </a:rPr>
              <a:t>5. LE FLUTTUAZIONI DELLA GIURISPRUDENZA (II)</a:t>
            </a:r>
          </a:p>
          <a:p>
            <a:pPr marL="542925" lvl="0" algn="ctr">
              <a:lnSpc>
                <a:spcPct val="150000"/>
              </a:lnSpc>
              <a:defRPr/>
            </a:pPr>
            <a:endParaRPr lang="it-IT" dirty="0">
              <a:solidFill>
                <a:prstClr val="black"/>
              </a:solidFill>
              <a:latin typeface="Georgia" panose="02040502050405020303" pitchFamily="18" charset="0"/>
            </a:endParaRPr>
          </a:p>
        </p:txBody>
      </p:sp>
      <p:sp>
        <p:nvSpPr>
          <p:cNvPr id="15" name="Segnaposto testo 2"/>
          <p:cNvSpPr txBox="1">
            <a:spLocks/>
          </p:cNvSpPr>
          <p:nvPr/>
        </p:nvSpPr>
        <p:spPr bwMode="auto">
          <a:xfrm>
            <a:off x="1259632" y="1756363"/>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just" defTabSz="914400" eaLnBrk="1" hangingPunct="1">
              <a:defRPr/>
            </a:pPr>
            <a:r>
              <a:rPr lang="it-IT" altLang="it-IT" dirty="0">
                <a:solidFill>
                  <a:srgbClr val="000000"/>
                </a:solidFill>
                <a:latin typeface="Georgia" pitchFamily="18" charset="0"/>
              </a:rPr>
              <a:t>«Un algoritmo, quantunque, preimpostato in guisa da tener conto di posizioni personali, di titoli e punteggi, giammai può assicurare la salvaguardia delle guarentigie procedimentali che gli artt. 2, 6,7,8,9,10 della legge 7.8.1990 n. 241 hanno apprestato, tra l’altro in recepimento di un inveterato percorso giurisprudenziale e dottrinario». </a:t>
            </a:r>
          </a:p>
          <a:p>
            <a:pPr marL="0" lvl="0" algn="just" defTabSz="914400" eaLnBrk="1" hangingPunct="1">
              <a:defRPr/>
            </a:pPr>
            <a:r>
              <a:rPr lang="it-IT" altLang="it-IT" dirty="0">
                <a:solidFill>
                  <a:srgbClr val="000000"/>
                </a:solidFill>
                <a:latin typeface="Georgia" pitchFamily="18" charset="0"/>
              </a:rPr>
              <a:t>«Invero … gli istituti di partecipazione, di trasparenza e di accesso, in sintesi, di relazione del privato con i pubblici poteri non possono essere legittimamente mortificate e compresse soppiantando l’attività umana con quella impersonale, che poi non è attività, ossia prodotto delle azioni dell’uomo, che può essere svolta in applicazione di regole o procedure informatiche o matematiche» (</a:t>
            </a:r>
            <a:r>
              <a:rPr lang="it-IT" altLang="it-IT" b="1" dirty="0">
                <a:solidFill>
                  <a:srgbClr val="000000"/>
                </a:solidFill>
                <a:latin typeface="Georgia" pitchFamily="18" charset="0"/>
              </a:rPr>
              <a:t>TAR Lazio, Sez. III bis, n. 10964/2019</a:t>
            </a:r>
            <a:r>
              <a:rPr lang="it-IT" altLang="it-IT" dirty="0">
                <a:solidFill>
                  <a:srgbClr val="000000"/>
                </a:solidFill>
                <a:latin typeface="Georgia" pitchFamily="18" charset="0"/>
              </a:rPr>
              <a:t>) . </a:t>
            </a:r>
          </a:p>
        </p:txBody>
      </p:sp>
    </p:spTree>
    <p:extLst>
      <p:ext uri="{BB962C8B-B14F-4D97-AF65-F5344CB8AC3E}">
        <p14:creationId xmlns:p14="http://schemas.microsoft.com/office/powerpoint/2010/main" val="1408394360"/>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15</a:t>
            </a:fld>
            <a:endParaRPr lang="it-IT" dirty="0">
              <a:latin typeface="Georgia" panose="02040502050405020303" pitchFamily="18" charset="0"/>
            </a:endParaRPr>
          </a:p>
        </p:txBody>
      </p:sp>
      <p:sp>
        <p:nvSpPr>
          <p:cNvPr id="14" name="Titolo 1"/>
          <p:cNvSpPr txBox="1">
            <a:spLocks/>
          </p:cNvSpPr>
          <p:nvPr/>
        </p:nvSpPr>
        <p:spPr bwMode="auto">
          <a:xfrm>
            <a:off x="887572" y="717553"/>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600" b="1" dirty="0">
                <a:solidFill>
                  <a:prstClr val="black"/>
                </a:solidFill>
                <a:latin typeface="Georgia" panose="02040502050405020303" pitchFamily="18" charset="0"/>
              </a:rPr>
              <a:t>5. LE FLUTTUAZIONI DELLA GIURISPRUDENZA (III)</a:t>
            </a:r>
          </a:p>
          <a:p>
            <a:pPr marL="542925" lvl="0" algn="ctr">
              <a:lnSpc>
                <a:spcPct val="150000"/>
              </a:lnSpc>
              <a:defRPr/>
            </a:pPr>
            <a:endParaRPr lang="it-IT" dirty="0">
              <a:solidFill>
                <a:prstClr val="black"/>
              </a:solidFill>
              <a:latin typeface="Georgia" panose="02040502050405020303" pitchFamily="18" charset="0"/>
            </a:endParaRPr>
          </a:p>
        </p:txBody>
      </p:sp>
      <p:sp>
        <p:nvSpPr>
          <p:cNvPr id="15" name="Segnaposto testo 2"/>
          <p:cNvSpPr txBox="1">
            <a:spLocks/>
          </p:cNvSpPr>
          <p:nvPr/>
        </p:nvSpPr>
        <p:spPr bwMode="auto">
          <a:xfrm>
            <a:off x="827584" y="1340768"/>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just" defTabSz="914400" eaLnBrk="1" hangingPunct="1">
              <a:defRPr/>
            </a:pPr>
            <a:r>
              <a:rPr lang="it-IT" altLang="it-IT" sz="1100" dirty="0">
                <a:solidFill>
                  <a:srgbClr val="000000"/>
                </a:solidFill>
                <a:latin typeface="Georgia" pitchFamily="18" charset="0"/>
              </a:rPr>
              <a:t>8.2 - L’utilizzo di procedure “robotizzate” non può, tuttavia, essere motivo di elusione dei princìpi che conformano il nostro ordinamento e che regolano lo svolgersi dell’attività amministrativa.</a:t>
            </a:r>
          </a:p>
          <a:p>
            <a:pPr marL="0" lvl="0" algn="just" defTabSz="914400" eaLnBrk="1" hangingPunct="1">
              <a:defRPr/>
            </a:pPr>
            <a:r>
              <a:rPr lang="it-IT" altLang="it-IT" sz="1100" dirty="0">
                <a:solidFill>
                  <a:srgbClr val="000000"/>
                </a:solidFill>
                <a:latin typeface="Georgia" pitchFamily="18" charset="0"/>
              </a:rPr>
              <a:t>Difatti, la regola tecnica che governa ciascun algoritmo resta pur sempre una regola amministrativa generale, costruita dall’uomo e non dalla macchina, per essere poi (solo) applicata da quest’ultima, anche se ciò avviene in via esclusiva. </a:t>
            </a:r>
            <a:r>
              <a:rPr lang="it-IT" altLang="it-IT" sz="1100" b="1" dirty="0">
                <a:solidFill>
                  <a:srgbClr val="000000"/>
                </a:solidFill>
                <a:latin typeface="Georgia" pitchFamily="18" charset="0"/>
              </a:rPr>
              <a:t>Questa regola algoritmica</a:t>
            </a:r>
            <a:r>
              <a:rPr lang="it-IT" altLang="it-IT" sz="1100" dirty="0">
                <a:solidFill>
                  <a:srgbClr val="000000"/>
                </a:solidFill>
                <a:latin typeface="Georgia" pitchFamily="18" charset="0"/>
              </a:rPr>
              <a:t>, quindi:</a:t>
            </a:r>
          </a:p>
          <a:p>
            <a:pPr marL="0" lvl="0" algn="just" defTabSz="914400" eaLnBrk="1" hangingPunct="1">
              <a:defRPr/>
            </a:pPr>
            <a:r>
              <a:rPr lang="it-IT" altLang="it-IT" sz="1100" dirty="0">
                <a:solidFill>
                  <a:srgbClr val="000000"/>
                </a:solidFill>
                <a:latin typeface="Georgia" pitchFamily="18" charset="0"/>
              </a:rPr>
              <a:t>- possiede una piena valenza giuridica e amministrativa, anche se viene declinata in forma matematica, e come tale, come si è detto, </a:t>
            </a:r>
            <a:r>
              <a:rPr lang="it-IT" altLang="it-IT" sz="1100" b="1" dirty="0">
                <a:solidFill>
                  <a:srgbClr val="000000"/>
                </a:solidFill>
                <a:latin typeface="Georgia" pitchFamily="18" charset="0"/>
              </a:rPr>
              <a:t>deve soggiacere ai principi generali dell’attività amministrativa, quali quelli di pubblicità e trasparenza (art. 1 l. 241/90), di ragionevolezza, di proporzionalità</a:t>
            </a:r>
            <a:r>
              <a:rPr lang="it-IT" altLang="it-IT" sz="1100" dirty="0">
                <a:solidFill>
                  <a:srgbClr val="000000"/>
                </a:solidFill>
                <a:latin typeface="Georgia" pitchFamily="18" charset="0"/>
              </a:rPr>
              <a:t>, etc.;</a:t>
            </a:r>
          </a:p>
          <a:p>
            <a:pPr marL="0" lvl="0" algn="just" defTabSz="914400" eaLnBrk="1" hangingPunct="1">
              <a:defRPr/>
            </a:pPr>
            <a:r>
              <a:rPr lang="it-IT" altLang="it-IT" sz="1100" dirty="0">
                <a:solidFill>
                  <a:srgbClr val="000000"/>
                </a:solidFill>
                <a:latin typeface="Georgia" pitchFamily="18" charset="0"/>
              </a:rPr>
              <a:t>- non può lasciare spazi applicativi discrezionali (di cui l’elaboratore elettronico è privo), ma deve prevedere con ragionevolezza una soluzione definita per tutti i casi possibili, anche i più improbabili (e ciò la rende in parte diversa da molte regole amministrative generali); </a:t>
            </a:r>
            <a:r>
              <a:rPr lang="it-IT" altLang="it-IT" sz="1100" b="1" dirty="0">
                <a:solidFill>
                  <a:srgbClr val="000000"/>
                </a:solidFill>
                <a:latin typeface="Georgia" pitchFamily="18" charset="0"/>
              </a:rPr>
              <a:t>la discrezionalità amministrativa, se senz’altro non può essere demandata al software, è quindi da rintracciarsi al momento dell’elaborazione dello strumento digitale;</a:t>
            </a:r>
          </a:p>
          <a:p>
            <a:pPr marL="0" lvl="0" algn="just" defTabSz="914400" eaLnBrk="1" hangingPunct="1">
              <a:defRPr/>
            </a:pPr>
            <a:r>
              <a:rPr lang="it-IT" altLang="it-IT" sz="1100" dirty="0">
                <a:solidFill>
                  <a:srgbClr val="000000"/>
                </a:solidFill>
                <a:latin typeface="Georgia" pitchFamily="18" charset="0"/>
              </a:rPr>
              <a:t>- vede sempre la necessità che sia l’amministrazione a compiere un ruolo ex ante di mediazione e composizione di interessi, anche per mezzo di costanti test, aggiornamenti e modalità di perfezionamento dell’algoritmo (soprattutto nel caso di apprendimento progressivo e di deep learning);</a:t>
            </a:r>
          </a:p>
          <a:p>
            <a:pPr marL="0" lvl="0" algn="just" defTabSz="914400" eaLnBrk="1" hangingPunct="1">
              <a:defRPr/>
            </a:pPr>
            <a:r>
              <a:rPr lang="it-IT" altLang="it-IT" sz="1100" dirty="0">
                <a:solidFill>
                  <a:srgbClr val="000000"/>
                </a:solidFill>
                <a:latin typeface="Georgia" pitchFamily="18" charset="0"/>
              </a:rPr>
              <a:t>- deve contemplare la possibilità che – come è stato autorevolmente affermato – sia il giudice a “dover svolgere, per la prima volta sul piano ‘umano’, valutazioni e accertamenti fatti direttamente in via automatica”, con la conseguenza che la decisione robotizzata “impone al giudice di valutare la correttezza del processo automatizzato in tutte le sue componenti”.</a:t>
            </a:r>
          </a:p>
          <a:p>
            <a:pPr marL="0" lvl="0" algn="just" defTabSz="914400" eaLnBrk="1" hangingPunct="1">
              <a:defRPr/>
            </a:pPr>
            <a:r>
              <a:rPr lang="it-IT" altLang="it-IT" sz="1100" b="1" dirty="0">
                <a:solidFill>
                  <a:srgbClr val="000000"/>
                </a:solidFill>
                <a:latin typeface="Georgia" pitchFamily="18" charset="0"/>
              </a:rPr>
              <a:t>In definitiva, dunque, l’algoritmo, ossia il software, deve essere considerato a tutti gli effetti come un “atto amministrativo informatico”. </a:t>
            </a:r>
            <a:r>
              <a:rPr lang="it-IT" altLang="it-IT" sz="1100" dirty="0">
                <a:solidFill>
                  <a:srgbClr val="000000"/>
                </a:solidFill>
                <a:latin typeface="Georgia" pitchFamily="18" charset="0"/>
              </a:rPr>
              <a:t>(</a:t>
            </a:r>
            <a:r>
              <a:rPr lang="it-IT" altLang="it-IT" sz="1100" b="1" dirty="0">
                <a:solidFill>
                  <a:srgbClr val="000000"/>
                </a:solidFill>
                <a:latin typeface="Georgia" pitchFamily="18" charset="0"/>
              </a:rPr>
              <a:t>Cons. Stato, Sez. VI, n. 2270/2019</a:t>
            </a:r>
            <a:r>
              <a:rPr lang="it-IT" altLang="it-IT" sz="1100" dirty="0">
                <a:solidFill>
                  <a:srgbClr val="000000"/>
                </a:solidFill>
                <a:latin typeface="Georgia" pitchFamily="18" charset="0"/>
              </a:rPr>
              <a:t>)</a:t>
            </a:r>
          </a:p>
        </p:txBody>
      </p:sp>
    </p:spTree>
    <p:extLst>
      <p:ext uri="{BB962C8B-B14F-4D97-AF65-F5344CB8AC3E}">
        <p14:creationId xmlns:p14="http://schemas.microsoft.com/office/powerpoint/2010/main" val="2096668189"/>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16651" y="908720"/>
            <a:ext cx="8229600" cy="4525963"/>
          </a:xfrm>
        </p:spPr>
        <p:txBody>
          <a:bodyPr>
            <a:normAutofit fontScale="85000" lnSpcReduction="20000"/>
          </a:bodyPr>
          <a:lstStyle/>
          <a:p>
            <a:pPr marL="0" lvl="0" indent="0">
              <a:buNone/>
              <a:defRPr/>
            </a:pPr>
            <a:endParaRPr lang="it-IT" altLang="it-IT" sz="1800" dirty="0">
              <a:solidFill>
                <a:srgbClr val="000000"/>
              </a:solidFill>
              <a:latin typeface="Georgia" pitchFamily="18" charset="0"/>
            </a:endParaRPr>
          </a:p>
          <a:p>
            <a:pPr marL="109728" indent="0" algn="just">
              <a:lnSpc>
                <a:spcPct val="150000"/>
              </a:lnSpc>
              <a:buNone/>
            </a:pPr>
            <a:r>
              <a:rPr lang="it-IT" sz="1400" dirty="0">
                <a:latin typeface="Georgia" panose="02040502050405020303" pitchFamily="18" charset="0"/>
              </a:rPr>
              <a:t>5.1 In linea generale va ribadito come </a:t>
            </a:r>
            <a:r>
              <a:rPr lang="it-IT" sz="1400" b="1" dirty="0">
                <a:latin typeface="Georgia" panose="02040502050405020303" pitchFamily="18" charset="0"/>
              </a:rPr>
              <a:t>anche la pubblica amministrazione debba poter sfruttare le rilevanti potenzialità della c.d. rivoluzione digitale.</a:t>
            </a:r>
          </a:p>
          <a:p>
            <a:pPr marL="109728" indent="0" algn="just">
              <a:lnSpc>
                <a:spcPct val="150000"/>
              </a:lnSpc>
              <a:buNone/>
            </a:pPr>
            <a:r>
              <a:rPr lang="it-IT" sz="1400" dirty="0">
                <a:latin typeface="Georgia" panose="02040502050405020303" pitchFamily="18" charset="0"/>
              </a:rPr>
              <a:t>In tale contesto, il ricorso ad algoritmi informatici per l’assunzione di decisioni che riguardano la sfera pubblica e privata si fonda sui paventati guadagni in termini di efficienza e neutralità.</a:t>
            </a:r>
          </a:p>
          <a:p>
            <a:pPr marL="109728" indent="0" algn="just">
              <a:lnSpc>
                <a:spcPct val="150000"/>
              </a:lnSpc>
              <a:buNone/>
            </a:pPr>
            <a:r>
              <a:rPr lang="it-IT" sz="1400" dirty="0">
                <a:latin typeface="Georgia" panose="02040502050405020303" pitchFamily="18" charset="0"/>
              </a:rPr>
              <a:t>In molti campi gli algoritmi promettono di diventare lo strumento attraverso il quale correggere le storture e le imperfezioni che caratterizzano tipicamente i processi cognitivi e le scelte compiute dagli esseri umani, messi in luce soprattutto negli ultimi anni da un’imponente letteratura di economia comportamentale e psicologia cognitiva</a:t>
            </a:r>
            <a:r>
              <a:rPr lang="it-IT" sz="1400" b="1" dirty="0">
                <a:latin typeface="Georgia" panose="02040502050405020303" pitchFamily="18" charset="0"/>
              </a:rPr>
              <a:t>. In tale contesto, le decisioni prese dall’algoritmo assumono così un’aura di neutralità, frutto di asettici calcoli razionali basati su dati.</a:t>
            </a:r>
          </a:p>
          <a:p>
            <a:pPr marL="109728" indent="0" algn="just">
              <a:lnSpc>
                <a:spcPct val="150000"/>
              </a:lnSpc>
              <a:buNone/>
            </a:pPr>
            <a:r>
              <a:rPr lang="it-IT" sz="1400" dirty="0">
                <a:latin typeface="Georgia" panose="02040502050405020303" pitchFamily="18" charset="0"/>
              </a:rPr>
              <a:t>…</a:t>
            </a:r>
            <a:r>
              <a:rPr lang="it-IT" sz="1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6.1. Anche il caso in esame, relativo ad una procedura di assegnazione di sedi in base a criteri oggettivi, </a:t>
            </a:r>
            <a:r>
              <a:rPr lang="it-IT" sz="14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l’utilizzo di una procedura informatica che conduca direttamente alla decisione finale non deve essere stigmatizzata, ma anzi, in linea di massima, incoraggiata: essa comporta infatti numerosi vantaggi quali, ad esempio, la notevole riduzione della tempistica procedimentale per operazioni meramente ripetitive e prive di discrezionalità, l’esclusione di interferenze dovute a negligenza (o peggio dolo) del funzionario (essere umano) e la conseguente maggior garanzia di imparzialità della decisione automatizzata. </a:t>
            </a:r>
            <a:r>
              <a:rPr lang="it-IT" sz="1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r>
              <a:rPr lang="it-IT" sz="14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Cons. Stato, Sez. VI, n. 881-2020</a:t>
            </a:r>
            <a:r>
              <a:rPr lang="it-IT" sz="1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it-IT" sz="1400" dirty="0">
              <a:effectLst/>
              <a:latin typeface="Georgia" panose="02040502050405020303" pitchFamily="18" charset="0"/>
              <a:ea typeface="Calibri" panose="020F0502020204030204" pitchFamily="34" charset="0"/>
              <a:cs typeface="Times New Roman" panose="02020603050405020304" pitchFamily="18" charset="0"/>
            </a:endParaRPr>
          </a:p>
          <a:p>
            <a:pPr marL="109728" indent="0">
              <a:buNone/>
            </a:pPr>
            <a:endParaRPr lang="it-IT" sz="1400" dirty="0">
              <a:latin typeface="Georgia" panose="02040502050405020303" pitchFamily="18" charset="0"/>
            </a:endParaRPr>
          </a:p>
          <a:p>
            <a:pPr marL="109728" indent="0">
              <a:buNone/>
            </a:pPr>
            <a:endParaRPr lang="it-IT" sz="1400" dirty="0">
              <a:latin typeface="Georgia" panose="02040502050405020303" pitchFamily="18" charset="0"/>
            </a:endParaRPr>
          </a:p>
          <a:p>
            <a:pPr marL="109728" indent="0">
              <a:buNone/>
            </a:pPr>
            <a:endParaRPr lang="it-IT" sz="1400" dirty="0">
              <a:latin typeface="Georgia" panose="02040502050405020303" pitchFamily="18" charset="0"/>
            </a:endParaRPr>
          </a:p>
          <a:p>
            <a:pPr marL="109728" indent="0">
              <a:buNone/>
            </a:pPr>
            <a:endParaRPr lang="it-IT" sz="1400" dirty="0">
              <a:latin typeface="Georgia" panose="02040502050405020303" pitchFamily="18" charset="0"/>
            </a:endParaRPr>
          </a:p>
          <a:p>
            <a:pPr marL="109728" indent="0">
              <a:buNone/>
            </a:pPr>
            <a:endParaRPr lang="it-IT" sz="1800" dirty="0">
              <a:latin typeface="Georgia" panose="02040502050405020303" pitchFamily="18" charset="0"/>
            </a:endParaRPr>
          </a:p>
        </p:txBody>
      </p:sp>
      <p:sp>
        <p:nvSpPr>
          <p:cNvPr id="3" name="Segnaposto piè di pagina 2"/>
          <p:cNvSpPr>
            <a:spLocks noGrp="1"/>
          </p:cNvSpPr>
          <p:nvPr>
            <p:ph type="ftr" sz="quarter" idx="11"/>
          </p:nvPr>
        </p:nvSpPr>
        <p:spPr/>
        <p:txBody>
          <a:bodyPr/>
          <a:lstStyle/>
          <a:p>
            <a:r>
              <a:rPr lang="it-IT"/>
              <a:t>www.fantigrossi.it</a:t>
            </a:r>
          </a:p>
        </p:txBody>
      </p:sp>
      <p:sp>
        <p:nvSpPr>
          <p:cNvPr id="4" name="Segnaposto numero diapositiva 3"/>
          <p:cNvSpPr>
            <a:spLocks noGrp="1"/>
          </p:cNvSpPr>
          <p:nvPr>
            <p:ph type="sldNum" sz="quarter" idx="12"/>
          </p:nvPr>
        </p:nvSpPr>
        <p:spPr/>
        <p:txBody>
          <a:bodyPr/>
          <a:lstStyle/>
          <a:p>
            <a:fld id="{647A1D05-5633-4075-9CE9-05C919189EDC}" type="slidenum">
              <a:rPr lang="it-IT" smtClean="0"/>
              <a:t>16</a:t>
            </a:fld>
            <a:endParaRPr lang="it-IT"/>
          </a:p>
        </p:txBody>
      </p:sp>
      <p:sp>
        <p:nvSpPr>
          <p:cNvPr id="5" name="Titolo 4"/>
          <p:cNvSpPr>
            <a:spLocks noGrp="1"/>
          </p:cNvSpPr>
          <p:nvPr>
            <p:ph type="title"/>
          </p:nvPr>
        </p:nvSpPr>
        <p:spPr>
          <a:xfrm>
            <a:off x="611560" y="188640"/>
            <a:ext cx="8229600" cy="1143000"/>
          </a:xfrm>
        </p:spPr>
        <p:txBody>
          <a:bodyPr>
            <a:normAutofit/>
          </a:bodyPr>
          <a:lstStyle/>
          <a:p>
            <a:pPr algn="ctr"/>
            <a:r>
              <a:rPr lang="it-IT" sz="1600" b="1" dirty="0">
                <a:solidFill>
                  <a:prstClr val="black"/>
                </a:solidFill>
                <a:latin typeface="Georgia" panose="02040502050405020303" pitchFamily="18" charset="0"/>
              </a:rPr>
              <a:t>5. LE FLUTTUAZIONI DELLA GIURISPRUDENZA (IV)</a:t>
            </a:r>
            <a:br>
              <a:rPr lang="it-IT" sz="1600" b="1" dirty="0">
                <a:solidFill>
                  <a:prstClr val="black"/>
                </a:solidFill>
                <a:latin typeface="Georgia" panose="02040502050405020303" pitchFamily="18" charset="0"/>
              </a:rPr>
            </a:br>
            <a:br>
              <a:rPr lang="it-IT" sz="1600" dirty="0">
                <a:solidFill>
                  <a:schemeClr val="accent1">
                    <a:lumMod val="75000"/>
                  </a:schemeClr>
                </a:solidFill>
                <a:latin typeface="Georgia" panose="02040502050405020303" pitchFamily="18" charset="0"/>
              </a:rPr>
            </a:br>
            <a:endParaRPr lang="it-IT" sz="1600" dirty="0">
              <a:solidFill>
                <a:schemeClr val="accent1">
                  <a:lumMod val="75000"/>
                </a:schemeClr>
              </a:solidFill>
              <a:latin typeface="Georgia" panose="02040502050405020303" pitchFamily="18" charset="0"/>
            </a:endParaRPr>
          </a:p>
        </p:txBody>
      </p:sp>
    </p:spTree>
    <p:extLst>
      <p:ext uri="{BB962C8B-B14F-4D97-AF65-F5344CB8AC3E}">
        <p14:creationId xmlns:p14="http://schemas.microsoft.com/office/powerpoint/2010/main" val="580583895"/>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algn="just">
              <a:lnSpc>
                <a:spcPts val="2600"/>
              </a:lnSpc>
              <a:spcAft>
                <a:spcPts val="1000"/>
              </a:spcAft>
            </a:pPr>
            <a:r>
              <a:rPr lang="it-IT"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Piuttosto, se nel caso dell’attività vincolata ben più rilevante, sia in termini quantitativi che qualitativi, potrà essere il ricorso a strumenti di automazione della raccolta e valutazione dei dati, </a:t>
            </a:r>
            <a:r>
              <a:rPr lang="it-IT" sz="16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anche l’esercizio di attività discrezionale, in specie tecnica, può in astratto beneficiare delle efficienze e, più in generale, dei vantaggi offerti dagli strumenti stessi.</a:t>
            </a:r>
            <a:endParaRPr lang="it-IT" sz="1600" b="1"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ts val="2600"/>
              </a:lnSpc>
              <a:spcAft>
                <a:spcPts val="1000"/>
              </a:spcAft>
            </a:pPr>
            <a:r>
              <a:rPr lang="it-IT"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9. In tale contesto, premessa la generale ammissibilità di tali strumenti, qualificati nei termini di cui sopra al punto 10, </a:t>
            </a:r>
            <a:r>
              <a:rPr lang="it-IT" sz="16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assumono rilievo fondamentale</a:t>
            </a:r>
            <a:r>
              <a:rPr lang="it-IT"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anche alla luce della disciplina di origine sovranazionale, </a:t>
            </a:r>
            <a:r>
              <a:rPr lang="it-IT" sz="16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due aspetti preminenti, quali elementi di minima garanzia per ogni ipotesi di utilizzo di algoritmi in sede decisoria pubblica: a) la piena conoscibilità a monte del modulo utilizzato e dei criteri applicati; b) l’imputabilità della decisione all’organo titolare del potere, il quale deve poter svolgere la necessaria verifica di logicità e legittimità della scelta e degli esiti affidati all’algoritmo. </a:t>
            </a:r>
            <a:r>
              <a:rPr lang="it-IT"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r>
              <a:rPr lang="it-IT" sz="16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Cons. Stato, Sez. VI, n. 881-2020</a:t>
            </a:r>
            <a:r>
              <a:rPr lang="it-IT"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it-IT" sz="16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ts val="2600"/>
              </a:lnSpc>
              <a:spcAft>
                <a:spcPts val="1000"/>
              </a:spcAft>
            </a:pPr>
            <a:endParaRPr lang="it-IT" sz="1600" dirty="0">
              <a:effectLst/>
              <a:latin typeface="Georgia" panose="02040502050405020303" pitchFamily="18" charset="0"/>
              <a:ea typeface="Calibri" panose="020F0502020204030204" pitchFamily="34" charset="0"/>
              <a:cs typeface="Times New Roman" panose="02020603050405020304" pitchFamily="18" charset="0"/>
            </a:endParaRPr>
          </a:p>
          <a:p>
            <a:pPr marL="109728" indent="0">
              <a:buNone/>
            </a:pPr>
            <a:endParaRPr lang="it-IT" sz="1400" dirty="0">
              <a:latin typeface="Georgia" panose="02040502050405020303" pitchFamily="18" charset="0"/>
            </a:endParaRPr>
          </a:p>
        </p:txBody>
      </p:sp>
      <p:sp>
        <p:nvSpPr>
          <p:cNvPr id="3" name="Segnaposto piè di pagina 2"/>
          <p:cNvSpPr>
            <a:spLocks noGrp="1"/>
          </p:cNvSpPr>
          <p:nvPr>
            <p:ph type="ftr" sz="quarter" idx="11"/>
          </p:nvPr>
        </p:nvSpPr>
        <p:spPr/>
        <p:txBody>
          <a:bodyPr/>
          <a:lstStyle/>
          <a:p>
            <a:r>
              <a:rPr lang="it-IT"/>
              <a:t>www.fantigrossi.it</a:t>
            </a:r>
          </a:p>
        </p:txBody>
      </p:sp>
      <p:sp>
        <p:nvSpPr>
          <p:cNvPr id="4" name="Segnaposto numero diapositiva 3"/>
          <p:cNvSpPr>
            <a:spLocks noGrp="1"/>
          </p:cNvSpPr>
          <p:nvPr>
            <p:ph type="sldNum" sz="quarter" idx="12"/>
          </p:nvPr>
        </p:nvSpPr>
        <p:spPr/>
        <p:txBody>
          <a:bodyPr/>
          <a:lstStyle/>
          <a:p>
            <a:fld id="{647A1D05-5633-4075-9CE9-05C919189EDC}" type="slidenum">
              <a:rPr lang="it-IT" smtClean="0"/>
              <a:t>17</a:t>
            </a:fld>
            <a:endParaRPr lang="it-IT"/>
          </a:p>
        </p:txBody>
      </p:sp>
      <p:sp>
        <p:nvSpPr>
          <p:cNvPr id="5" name="Titolo 4"/>
          <p:cNvSpPr>
            <a:spLocks noGrp="1"/>
          </p:cNvSpPr>
          <p:nvPr>
            <p:ph type="title"/>
          </p:nvPr>
        </p:nvSpPr>
        <p:spPr/>
        <p:txBody>
          <a:bodyPr>
            <a:normAutofit/>
          </a:bodyPr>
          <a:lstStyle/>
          <a:p>
            <a:pPr algn="ctr"/>
            <a:r>
              <a:rPr lang="it-IT" sz="1600" b="1" dirty="0">
                <a:solidFill>
                  <a:prstClr val="black"/>
                </a:solidFill>
                <a:latin typeface="Georgia" panose="02040502050405020303" pitchFamily="18" charset="0"/>
              </a:rPr>
              <a:t>5. LE FLUTTUAZIONI DELLA GIURISPRUDENZA (V)</a:t>
            </a:r>
            <a:br>
              <a:rPr lang="it-IT" sz="1600" dirty="0">
                <a:latin typeface="Georgia" panose="02040502050405020303" pitchFamily="18" charset="0"/>
              </a:rPr>
            </a:br>
            <a:endParaRPr lang="it-IT" sz="1600" dirty="0">
              <a:latin typeface="Georgia" panose="02040502050405020303" pitchFamily="18" charset="0"/>
            </a:endParaRPr>
          </a:p>
        </p:txBody>
      </p:sp>
    </p:spTree>
    <p:extLst>
      <p:ext uri="{BB962C8B-B14F-4D97-AF65-F5344CB8AC3E}">
        <p14:creationId xmlns:p14="http://schemas.microsoft.com/office/powerpoint/2010/main" val="936393457"/>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buNone/>
            </a:pPr>
            <a:r>
              <a:rPr lang="it-IT" sz="1600" dirty="0">
                <a:latin typeface="Georgia" panose="02040502050405020303" pitchFamily="18" charset="0"/>
              </a:rPr>
              <a:t>I principali fattori che hanno impedito ad oggi di realizzare a pieno l’obiettivo dell’amministrazione pubblica “aperta” alla piena conoscenza e accessibilità da parte dei cittadini appaiono i seguenti:</a:t>
            </a:r>
          </a:p>
          <a:p>
            <a:pPr marL="109728" indent="0">
              <a:buNone/>
            </a:pPr>
            <a:r>
              <a:rPr lang="it-IT" sz="1600" dirty="0">
                <a:latin typeface="Georgia" panose="02040502050405020303" pitchFamily="18" charset="0"/>
              </a:rPr>
              <a:t>a)	l’eccessiva pluralità e frammentazione delle discipline che vengono in gioco quando si tratta di stabilire se un’informazione è pubblica ed accessibile e quale sia il regime di utilizzo e di circolazione;</a:t>
            </a:r>
          </a:p>
          <a:p>
            <a:pPr marL="109728" indent="0">
              <a:buNone/>
            </a:pPr>
            <a:r>
              <a:rPr lang="it-IT" sz="1600" dirty="0">
                <a:latin typeface="Georgia" panose="02040502050405020303" pitchFamily="18" charset="0"/>
              </a:rPr>
              <a:t>b)	l’eccessivo numero e scarso coordinamento delle Autorità e degli apparati preposti alla gestione della trasparenza e che hanno titolo per disciplinarne in concreto limiti e condizioni;</a:t>
            </a:r>
          </a:p>
          <a:p>
            <a:pPr marL="109728" indent="0">
              <a:buNone/>
            </a:pPr>
            <a:r>
              <a:rPr lang="it-IT" sz="1600" dirty="0">
                <a:latin typeface="Georgia" panose="02040502050405020303" pitchFamily="18" charset="0"/>
              </a:rPr>
              <a:t>c)	la moltiplicazione delle banche dati pubbliche e la loro scarsa interoperabilità;</a:t>
            </a:r>
          </a:p>
          <a:p>
            <a:pPr marL="109728" indent="0">
              <a:buNone/>
            </a:pPr>
            <a:r>
              <a:rPr lang="it-IT" sz="1600" dirty="0">
                <a:latin typeface="Georgia" panose="02040502050405020303" pitchFamily="18" charset="0"/>
              </a:rPr>
              <a:t>d)	la debolezza degli istituti di tutela amministrativa e giurisdizionale dei diritti di informazione dei cittadini singoli e associati;</a:t>
            </a:r>
          </a:p>
          <a:p>
            <a:pPr marL="109728" indent="0">
              <a:buNone/>
            </a:pPr>
            <a:r>
              <a:rPr lang="it-IT" sz="1600" dirty="0">
                <a:latin typeface="Georgia" panose="02040502050405020303" pitchFamily="18" charset="0"/>
              </a:rPr>
              <a:t>e)	la scarsa dotazione finanziaria delle riforme amministrative, spesso ritenute o pretese “a costo zero”;</a:t>
            </a:r>
          </a:p>
          <a:p>
            <a:pPr marL="109728" indent="0">
              <a:buNone/>
            </a:pPr>
            <a:r>
              <a:rPr lang="it-IT" sz="1600" dirty="0">
                <a:latin typeface="Georgia" panose="02040502050405020303" pitchFamily="18" charset="0"/>
              </a:rPr>
              <a:t>f)	la sottovalutazione dell’importanza di accompagnare con azioni di formazione dei pubblici funzionari lo sviluppo tecnologico e le nuove regole che lo disciplinano.</a:t>
            </a:r>
          </a:p>
          <a:p>
            <a:pPr marL="109728" indent="0">
              <a:buNone/>
            </a:pPr>
            <a:endParaRPr lang="it-IT" sz="1600" dirty="0">
              <a:latin typeface="Georgia" panose="02040502050405020303" pitchFamily="18" charset="0"/>
            </a:endParaRPr>
          </a:p>
          <a:p>
            <a:endParaRPr lang="it-IT" sz="1600" dirty="0">
              <a:latin typeface="Georgia" panose="02040502050405020303" pitchFamily="18" charset="0"/>
            </a:endParaRPr>
          </a:p>
        </p:txBody>
      </p:sp>
      <p:sp>
        <p:nvSpPr>
          <p:cNvPr id="3" name="Segnaposto piè di pagina 2"/>
          <p:cNvSpPr>
            <a:spLocks noGrp="1"/>
          </p:cNvSpPr>
          <p:nvPr>
            <p:ph type="ftr" sz="quarter" idx="11"/>
          </p:nvPr>
        </p:nvSpPr>
        <p:spPr/>
        <p:txBody>
          <a:bodyPr/>
          <a:lstStyle/>
          <a:p>
            <a:r>
              <a:rPr lang="it-IT"/>
              <a:t>www.fantigrossi.it</a:t>
            </a:r>
          </a:p>
        </p:txBody>
      </p:sp>
      <p:sp>
        <p:nvSpPr>
          <p:cNvPr id="4" name="Segnaposto numero diapositiva 3"/>
          <p:cNvSpPr>
            <a:spLocks noGrp="1"/>
          </p:cNvSpPr>
          <p:nvPr>
            <p:ph type="sldNum" sz="quarter" idx="12"/>
          </p:nvPr>
        </p:nvSpPr>
        <p:spPr/>
        <p:txBody>
          <a:bodyPr/>
          <a:lstStyle/>
          <a:p>
            <a:fld id="{647A1D05-5633-4075-9CE9-05C919189EDC}" type="slidenum">
              <a:rPr lang="it-IT" smtClean="0"/>
              <a:t>18</a:t>
            </a:fld>
            <a:endParaRPr lang="it-IT"/>
          </a:p>
        </p:txBody>
      </p:sp>
      <p:sp>
        <p:nvSpPr>
          <p:cNvPr id="5" name="Titolo 4"/>
          <p:cNvSpPr>
            <a:spLocks noGrp="1"/>
          </p:cNvSpPr>
          <p:nvPr>
            <p:ph type="title"/>
          </p:nvPr>
        </p:nvSpPr>
        <p:spPr/>
        <p:txBody>
          <a:bodyPr>
            <a:normAutofit/>
          </a:bodyPr>
          <a:lstStyle/>
          <a:p>
            <a:pPr algn="ctr"/>
            <a:r>
              <a:rPr lang="it-IT" sz="1600" b="1" dirty="0">
                <a:solidFill>
                  <a:prstClr val="black"/>
                </a:solidFill>
                <a:latin typeface="Georgia" panose="02040502050405020303" pitchFamily="18" charset="0"/>
              </a:rPr>
              <a:t>6. IL DIFFICILE RAPPORTO TRA TRASPARENZA E PRIVACY (I) </a:t>
            </a:r>
            <a:br>
              <a:rPr lang="it-IT" sz="2000" b="1" dirty="0">
                <a:solidFill>
                  <a:prstClr val="black"/>
                </a:solidFill>
                <a:latin typeface="Georgia" panose="02040502050405020303" pitchFamily="18" charset="0"/>
              </a:rPr>
            </a:br>
            <a:endParaRPr lang="it-IT" sz="2000" dirty="0">
              <a:effectLst/>
              <a:latin typeface="Georgia" panose="02040502050405020303" pitchFamily="18" charset="0"/>
            </a:endParaRPr>
          </a:p>
        </p:txBody>
      </p:sp>
    </p:spTree>
    <p:extLst>
      <p:ext uri="{BB962C8B-B14F-4D97-AF65-F5344CB8AC3E}">
        <p14:creationId xmlns:p14="http://schemas.microsoft.com/office/powerpoint/2010/main" val="182037761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11F5DC42-AA7F-474C-964C-23324AE01B30}"/>
              </a:ext>
            </a:extLst>
          </p:cNvPr>
          <p:cNvSpPr>
            <a:spLocks noGrp="1"/>
          </p:cNvSpPr>
          <p:nvPr>
            <p:ph idx="1"/>
          </p:nvPr>
        </p:nvSpPr>
        <p:spPr/>
        <p:txBody>
          <a:bodyPr>
            <a:normAutofit/>
          </a:bodyPr>
          <a:lstStyle/>
          <a:p>
            <a:pPr algn="just"/>
            <a:r>
              <a:rPr lang="it-IT" sz="1600" dirty="0">
                <a:latin typeface="Georgia" panose="02040502050405020303" pitchFamily="18" charset="0"/>
              </a:rPr>
              <a:t>Deve essere messa in campo una disciplina organica dei diversi tipi di accesso e delle attività di informazione e comunicazione delle amministrazioni pubbliche, facendo in modo che la trasparenza da una condizione subita e “strappata” dal cittadino più attrezzato e combattivo, divenga un risultato ricercato dall’Amministrazione consapevole dei vantaggi che possono derivare alla qualità delle proprie attività.</a:t>
            </a:r>
          </a:p>
          <a:p>
            <a:pPr algn="just"/>
            <a:r>
              <a:rPr lang="it-IT" sz="1600" dirty="0">
                <a:latin typeface="Georgia" panose="02040502050405020303" pitchFamily="18" charset="0"/>
              </a:rPr>
              <a:t>Per garantire sia la tutela dei dati personali sia la trasparenza amministrativa urge una riforma istituzionale che ridisegni l’assetto delle varie Autorità in modo che le rispettive competenze vengano esercitate in modo coordinato e bilanciato, senza che uno dei vari interessi ed obiettivi prevalga in partenza sull’altro.</a:t>
            </a:r>
          </a:p>
          <a:p>
            <a:pPr algn="just"/>
            <a:r>
              <a:rPr lang="it-IT" sz="1600" dirty="0">
                <a:latin typeface="Georgia" panose="02040502050405020303" pitchFamily="18" charset="0"/>
              </a:rPr>
              <a:t>Se si vuole evitare che i nuovi diritti alla conoscenza diffusa delle informazioni amministrative e alla partecipazione all’azione amministrativa vengano vanificati da una generica e spesso strumentale esigenza di tutela della privacy, occorre che siano bilanciati anche i due sistemi delle responsabilità, delle sanzioni e dei rimedi amministrativi e giurisdizionali.</a:t>
            </a:r>
          </a:p>
          <a:p>
            <a:pPr algn="just"/>
            <a:r>
              <a:rPr lang="it-IT" sz="1600" dirty="0">
                <a:latin typeface="Georgia" panose="02040502050405020303" pitchFamily="18" charset="0"/>
              </a:rPr>
              <a:t>Va realizzato uno statuto dei dati pubblici che raggiunga pienamente gli obiettivi dell’apertura dei dati e del loro riutilizzo per un mercato dell’informazione aperto e concorrenziale  Direttiva (UE) 2019/1024</a:t>
            </a:r>
          </a:p>
          <a:p>
            <a:pPr algn="just"/>
            <a:endParaRPr lang="it-IT" sz="1600" dirty="0">
              <a:latin typeface="Georgia" panose="02040502050405020303" pitchFamily="18" charset="0"/>
            </a:endParaRPr>
          </a:p>
          <a:p>
            <a:endParaRPr lang="it-IT" sz="1600" dirty="0">
              <a:latin typeface="Georgia" panose="02040502050405020303" pitchFamily="18" charset="0"/>
            </a:endParaRPr>
          </a:p>
        </p:txBody>
      </p:sp>
      <p:sp>
        <p:nvSpPr>
          <p:cNvPr id="3" name="Segnaposto piè di pagina 2">
            <a:extLst>
              <a:ext uri="{FF2B5EF4-FFF2-40B4-BE49-F238E27FC236}">
                <a16:creationId xmlns:a16="http://schemas.microsoft.com/office/drawing/2014/main" id="{4385265F-9E69-4169-8172-60DFD1833C6B}"/>
              </a:ext>
            </a:extLst>
          </p:cNvPr>
          <p:cNvSpPr>
            <a:spLocks noGrp="1"/>
          </p:cNvSpPr>
          <p:nvPr>
            <p:ph type="ftr" sz="quarter" idx="11"/>
          </p:nvPr>
        </p:nvSpPr>
        <p:spPr/>
        <p:txBody>
          <a:bodyPr/>
          <a:lstStyle/>
          <a:p>
            <a:r>
              <a:rPr lang="it-IT"/>
              <a:t>www.fantigrossi.it</a:t>
            </a:r>
          </a:p>
        </p:txBody>
      </p:sp>
      <p:sp>
        <p:nvSpPr>
          <p:cNvPr id="4" name="Segnaposto numero diapositiva 3">
            <a:extLst>
              <a:ext uri="{FF2B5EF4-FFF2-40B4-BE49-F238E27FC236}">
                <a16:creationId xmlns:a16="http://schemas.microsoft.com/office/drawing/2014/main" id="{7858E3A4-B727-4BE6-B226-A0ABBD497771}"/>
              </a:ext>
            </a:extLst>
          </p:cNvPr>
          <p:cNvSpPr>
            <a:spLocks noGrp="1"/>
          </p:cNvSpPr>
          <p:nvPr>
            <p:ph type="sldNum" sz="quarter" idx="12"/>
          </p:nvPr>
        </p:nvSpPr>
        <p:spPr/>
        <p:txBody>
          <a:bodyPr/>
          <a:lstStyle/>
          <a:p>
            <a:fld id="{647A1D05-5633-4075-9CE9-05C919189EDC}" type="slidenum">
              <a:rPr lang="it-IT" smtClean="0"/>
              <a:t>19</a:t>
            </a:fld>
            <a:endParaRPr lang="it-IT"/>
          </a:p>
        </p:txBody>
      </p:sp>
      <p:sp>
        <p:nvSpPr>
          <p:cNvPr id="5" name="Titolo 4">
            <a:extLst>
              <a:ext uri="{FF2B5EF4-FFF2-40B4-BE49-F238E27FC236}">
                <a16:creationId xmlns:a16="http://schemas.microsoft.com/office/drawing/2014/main" id="{304B658E-E340-4CC8-B606-715CE6D08944}"/>
              </a:ext>
            </a:extLst>
          </p:cNvPr>
          <p:cNvSpPr>
            <a:spLocks noGrp="1"/>
          </p:cNvSpPr>
          <p:nvPr>
            <p:ph type="title"/>
          </p:nvPr>
        </p:nvSpPr>
        <p:spPr/>
        <p:txBody>
          <a:bodyPr>
            <a:normAutofit fontScale="90000"/>
          </a:bodyPr>
          <a:lstStyle/>
          <a:p>
            <a:pPr algn="ctr"/>
            <a:br>
              <a:rPr lang="it-IT" sz="2000" dirty="0">
                <a:latin typeface="Georgia" panose="02040502050405020303" pitchFamily="18" charset="0"/>
              </a:rPr>
            </a:br>
            <a:r>
              <a:rPr lang="it-IT" sz="2000" dirty="0">
                <a:solidFill>
                  <a:schemeClr val="tx1"/>
                </a:solidFill>
                <a:latin typeface="Georgia" panose="02040502050405020303" pitchFamily="18" charset="0"/>
              </a:rPr>
              <a:t>6. </a:t>
            </a:r>
            <a:r>
              <a:rPr lang="it-IT" sz="2000" b="1" dirty="0">
                <a:solidFill>
                  <a:prstClr val="black"/>
                </a:solidFill>
                <a:latin typeface="Georgia" panose="02040502050405020303" pitchFamily="18" charset="0"/>
              </a:rPr>
              <a:t>IL DIFFICILE RAPPORTO TRA TRASPARENZA E PRIVACY  (II)</a:t>
            </a:r>
            <a:br>
              <a:rPr lang="it-IT" sz="2000" b="1" dirty="0">
                <a:solidFill>
                  <a:prstClr val="black"/>
                </a:solidFill>
                <a:latin typeface="Georgia" panose="02040502050405020303" pitchFamily="18" charset="0"/>
              </a:rPr>
            </a:br>
            <a:br>
              <a:rPr lang="it-IT" sz="2000" dirty="0">
                <a:latin typeface="Georgia" panose="02040502050405020303" pitchFamily="18" charset="0"/>
              </a:rPr>
            </a:br>
            <a:r>
              <a:rPr lang="it-IT" sz="2000" dirty="0">
                <a:solidFill>
                  <a:schemeClr val="tx1"/>
                </a:solidFill>
                <a:latin typeface="Georgia" panose="02040502050405020303" pitchFamily="18" charset="0"/>
              </a:rPr>
              <a:t>(Per un futuro nuovo </a:t>
            </a:r>
            <a:r>
              <a:rPr lang="it-IT" sz="2000" u="sng" dirty="0">
                <a:solidFill>
                  <a:schemeClr val="tx1"/>
                </a:solidFill>
                <a:latin typeface="Georgia" panose="02040502050405020303" pitchFamily="18" charset="0"/>
              </a:rPr>
              <a:t>statuto</a:t>
            </a:r>
            <a:r>
              <a:rPr lang="it-IT" sz="2000" dirty="0">
                <a:solidFill>
                  <a:schemeClr val="tx1"/>
                </a:solidFill>
                <a:latin typeface="Georgia" panose="02040502050405020303" pitchFamily="18" charset="0"/>
              </a:rPr>
              <a:t> dei dati pubblici)</a:t>
            </a:r>
          </a:p>
        </p:txBody>
      </p:sp>
    </p:spTree>
    <p:extLst>
      <p:ext uri="{BB962C8B-B14F-4D97-AF65-F5344CB8AC3E}">
        <p14:creationId xmlns:p14="http://schemas.microsoft.com/office/powerpoint/2010/main" val="28768289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4" name="Segnaposto numero diapositiva 3"/>
          <p:cNvSpPr>
            <a:spLocks noGrp="1"/>
          </p:cNvSpPr>
          <p:nvPr>
            <p:ph type="sldNum" sz="quarter" idx="12"/>
          </p:nvPr>
        </p:nvSpPr>
        <p:spPr/>
        <p:txBody>
          <a:bodyPr/>
          <a:lstStyle/>
          <a:p>
            <a:fld id="{647A1D05-5633-4075-9CE9-05C919189EDC}" type="slidenum">
              <a:rPr lang="it-IT" smtClean="0">
                <a:latin typeface="Georgia" panose="02040502050405020303" pitchFamily="18" charset="0"/>
              </a:rPr>
              <a:t>2</a:t>
            </a:fld>
            <a:endParaRPr lang="it-IT" dirty="0">
              <a:latin typeface="Georgia" panose="02040502050405020303" pitchFamily="18" charset="0"/>
            </a:endParaRPr>
          </a:p>
        </p:txBody>
      </p:sp>
      <p:sp>
        <p:nvSpPr>
          <p:cNvPr id="5" name="Titolo 4"/>
          <p:cNvSpPr>
            <a:spLocks noGrp="1"/>
          </p:cNvSpPr>
          <p:nvPr>
            <p:ph type="title"/>
          </p:nvPr>
        </p:nvSpPr>
        <p:spPr>
          <a:xfrm>
            <a:off x="1066800" y="342305"/>
            <a:ext cx="8229600" cy="1143000"/>
          </a:xfrm>
        </p:spPr>
        <p:txBody>
          <a:bodyPr>
            <a:noAutofit/>
          </a:bodyPr>
          <a:lstStyle/>
          <a:p>
            <a:pPr algn="ctr"/>
            <a:r>
              <a:rPr lang="it-IT" sz="1800" dirty="0"/>
              <a:t>SOMMARIO</a:t>
            </a:r>
          </a:p>
        </p:txBody>
      </p:sp>
      <p:sp>
        <p:nvSpPr>
          <p:cNvPr id="7" name="Rettangolo 6"/>
          <p:cNvSpPr/>
          <p:nvPr/>
        </p:nvSpPr>
        <p:spPr>
          <a:xfrm>
            <a:off x="1259632" y="1340768"/>
            <a:ext cx="6408712" cy="4095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L’INFORMATICA NEL RAPPORTO GIANNINI DEL 1979</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IL GIUDIZIO SUL BASSO LIVELLO DI DIGITALIZZAZIONE DELLA PA NELLE RACCOMANDAZIONI DELLA UE DEL 2020</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LA FRAMMENTAZIONE NORMATIVA</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I RIDARDI DELLA DOTTRINA</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LE FLUTTUAZIONI  DELLA GIURISPRUDENZA</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IL DIFFICILE RAPPORTO TRA TRASPARENZA E PRIVACY </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PER UN NUOVO STATUTO DEI DATI PUBBLICI</a:t>
            </a:r>
          </a:p>
          <a:p>
            <a:pPr marL="885825" lvl="0" indent="-342900" fontAlgn="base">
              <a:lnSpc>
                <a:spcPct val="150000"/>
              </a:lnSpc>
              <a:spcBef>
                <a:spcPct val="0"/>
              </a:spcBef>
              <a:spcAft>
                <a:spcPct val="0"/>
              </a:spcAft>
              <a:buAutoNum type="arabicParenR"/>
              <a:defRPr/>
            </a:pPr>
            <a:r>
              <a:rPr lang="it-IT" sz="1400" b="1" dirty="0">
                <a:solidFill>
                  <a:prstClr val="black"/>
                </a:solidFill>
                <a:latin typeface="Georgia" panose="02040502050405020303" pitchFamily="18" charset="0"/>
              </a:rPr>
              <a:t>GLI OBIETTIVI DEL PNRR</a:t>
            </a:r>
          </a:p>
          <a:p>
            <a:pPr marL="542925" lvl="0" fontAlgn="base">
              <a:lnSpc>
                <a:spcPct val="150000"/>
              </a:lnSpc>
              <a:spcBef>
                <a:spcPct val="0"/>
              </a:spcBef>
              <a:spcAft>
                <a:spcPct val="0"/>
              </a:spcAft>
              <a:defRPr/>
            </a:pPr>
            <a:endParaRPr lang="it-IT" sz="1400" b="1" dirty="0">
              <a:solidFill>
                <a:prstClr val="black"/>
              </a:solidFill>
              <a:latin typeface="Georgia" panose="02040502050405020303" pitchFamily="18" charset="0"/>
            </a:endParaRPr>
          </a:p>
          <a:p>
            <a:pPr marL="542925" lvl="0" fontAlgn="base">
              <a:lnSpc>
                <a:spcPct val="150000"/>
              </a:lnSpc>
              <a:spcBef>
                <a:spcPct val="0"/>
              </a:spcBef>
              <a:spcAft>
                <a:spcPct val="0"/>
              </a:spcAft>
              <a:defRPr/>
            </a:pPr>
            <a:endParaRPr lang="it-IT" sz="1400" b="1" dirty="0">
              <a:solidFill>
                <a:prstClr val="black"/>
              </a:solidFill>
              <a:latin typeface="Georgia" panose="02040502050405020303" pitchFamily="18" charset="0"/>
            </a:endParaRPr>
          </a:p>
        </p:txBody>
      </p:sp>
    </p:spTree>
    <p:extLst>
      <p:ext uri="{BB962C8B-B14F-4D97-AF65-F5344CB8AC3E}">
        <p14:creationId xmlns:p14="http://schemas.microsoft.com/office/powerpoint/2010/main" val="1853161953"/>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28F962DE-DCB5-4590-87D1-0D5A28FE7B06}"/>
              </a:ext>
            </a:extLst>
          </p:cNvPr>
          <p:cNvSpPr>
            <a:spLocks noGrp="1"/>
          </p:cNvSpPr>
          <p:nvPr>
            <p:ph idx="1"/>
          </p:nvPr>
        </p:nvSpPr>
        <p:spPr/>
        <p:txBody>
          <a:bodyPr>
            <a:normAutofit/>
          </a:bodyPr>
          <a:lstStyle/>
          <a:p>
            <a:r>
              <a:rPr lang="it-IT" sz="1600" dirty="0">
                <a:latin typeface="Georgia" panose="02040502050405020303" pitchFamily="18" charset="0"/>
              </a:rPr>
              <a:t>La riforma della PA è una delle 2 riforme «orizzontali»  che deve assicurare l’obiettivo di migliorare l’efficacia della pubblica amministrazione riducendo al minimo gli oneri amministrativi (Considerando n. 15 del Reg. UE 2021/241)</a:t>
            </a:r>
          </a:p>
          <a:p>
            <a:endParaRPr lang="it-IT" sz="1600" dirty="0">
              <a:latin typeface="Georgia" panose="02040502050405020303" pitchFamily="18" charset="0"/>
            </a:endParaRPr>
          </a:p>
          <a:p>
            <a:r>
              <a:rPr lang="it-IT" sz="1600" dirty="0">
                <a:latin typeface="Georgia" panose="02040502050405020303" pitchFamily="18" charset="0"/>
              </a:rPr>
              <a:t>La «trasformazione digitale» è 1 dei 6 pilastri del dispositivo per la ripresa e la resilienza (art. 3 Reg. UE 2021/241)</a:t>
            </a:r>
          </a:p>
          <a:p>
            <a:endParaRPr lang="it-IT" sz="1600" dirty="0">
              <a:latin typeface="Georgia" panose="02040502050405020303" pitchFamily="18" charset="0"/>
            </a:endParaRPr>
          </a:p>
          <a:p>
            <a:r>
              <a:rPr lang="it-IT" sz="1600" dirty="0">
                <a:latin typeface="Georgia" panose="02040502050405020303" pitchFamily="18" charset="0"/>
              </a:rPr>
              <a:t>La riforma della PA nel PNRR si muove su 4 assi, il quarto è quello della Digitalizzazione, che è anche oggetto della Missione 1 (Digitalizzazione, innovazione, competitività, cultura e turismo)</a:t>
            </a:r>
          </a:p>
          <a:p>
            <a:endParaRPr lang="it-IT" sz="1600" dirty="0">
              <a:latin typeface="Georgia" panose="02040502050405020303" pitchFamily="18" charset="0"/>
            </a:endParaRPr>
          </a:p>
          <a:p>
            <a:r>
              <a:rPr lang="it-IT" sz="1600" dirty="0">
                <a:latin typeface="Georgia" panose="02040502050405020303" pitchFamily="18" charset="0"/>
              </a:rPr>
              <a:t>La componente 1 di tale Missione è dedicata alla Digitalizzazione, innovazione e sicurezza nella PA (M1C1)</a:t>
            </a:r>
          </a:p>
          <a:p>
            <a:endParaRPr lang="it-IT" sz="1600" dirty="0">
              <a:latin typeface="Georgia" panose="02040502050405020303" pitchFamily="18" charset="0"/>
            </a:endParaRPr>
          </a:p>
        </p:txBody>
      </p:sp>
      <p:sp>
        <p:nvSpPr>
          <p:cNvPr id="3" name="Segnaposto piè di pagina 2">
            <a:extLst>
              <a:ext uri="{FF2B5EF4-FFF2-40B4-BE49-F238E27FC236}">
                <a16:creationId xmlns:a16="http://schemas.microsoft.com/office/drawing/2014/main" id="{9129DB3C-E29E-410B-B9F6-2E08AF2AE599}"/>
              </a:ext>
            </a:extLst>
          </p:cNvPr>
          <p:cNvSpPr>
            <a:spLocks noGrp="1"/>
          </p:cNvSpPr>
          <p:nvPr>
            <p:ph type="ftr" sz="quarter" idx="11"/>
          </p:nvPr>
        </p:nvSpPr>
        <p:spPr/>
        <p:txBody>
          <a:bodyPr/>
          <a:lstStyle/>
          <a:p>
            <a:r>
              <a:rPr lang="it-IT"/>
              <a:t>www.fantigrossi.it</a:t>
            </a:r>
          </a:p>
        </p:txBody>
      </p:sp>
      <p:sp>
        <p:nvSpPr>
          <p:cNvPr id="4" name="Segnaposto numero diapositiva 3">
            <a:extLst>
              <a:ext uri="{FF2B5EF4-FFF2-40B4-BE49-F238E27FC236}">
                <a16:creationId xmlns:a16="http://schemas.microsoft.com/office/drawing/2014/main" id="{104848B0-1C5B-42B3-AC22-264409F32060}"/>
              </a:ext>
            </a:extLst>
          </p:cNvPr>
          <p:cNvSpPr>
            <a:spLocks noGrp="1"/>
          </p:cNvSpPr>
          <p:nvPr>
            <p:ph type="sldNum" sz="quarter" idx="12"/>
          </p:nvPr>
        </p:nvSpPr>
        <p:spPr/>
        <p:txBody>
          <a:bodyPr/>
          <a:lstStyle/>
          <a:p>
            <a:fld id="{647A1D05-5633-4075-9CE9-05C919189EDC}" type="slidenum">
              <a:rPr lang="it-IT" smtClean="0"/>
              <a:t>20</a:t>
            </a:fld>
            <a:endParaRPr lang="it-IT"/>
          </a:p>
        </p:txBody>
      </p:sp>
      <p:sp>
        <p:nvSpPr>
          <p:cNvPr id="5" name="Titolo 4">
            <a:extLst>
              <a:ext uri="{FF2B5EF4-FFF2-40B4-BE49-F238E27FC236}">
                <a16:creationId xmlns:a16="http://schemas.microsoft.com/office/drawing/2014/main" id="{E22A4AAA-16FC-4B93-94CC-44C11DB618AD}"/>
              </a:ext>
            </a:extLst>
          </p:cNvPr>
          <p:cNvSpPr>
            <a:spLocks noGrp="1"/>
          </p:cNvSpPr>
          <p:nvPr>
            <p:ph type="title"/>
          </p:nvPr>
        </p:nvSpPr>
        <p:spPr/>
        <p:txBody>
          <a:bodyPr>
            <a:normAutofit/>
          </a:bodyPr>
          <a:lstStyle/>
          <a:p>
            <a:pPr algn="ctr"/>
            <a:br>
              <a:rPr lang="it-IT" sz="1600" dirty="0">
                <a:solidFill>
                  <a:prstClr val="black"/>
                </a:solidFill>
                <a:latin typeface="Georgia" panose="02040502050405020303" pitchFamily="18" charset="0"/>
              </a:rPr>
            </a:br>
            <a:r>
              <a:rPr lang="it-IT" sz="1600" dirty="0">
                <a:solidFill>
                  <a:prstClr val="black"/>
                </a:solidFill>
                <a:latin typeface="Georgia" panose="02040502050405020303" pitchFamily="18" charset="0"/>
              </a:rPr>
              <a:t>7. GLI OBIETTIVI DEL PNRR per la PA</a:t>
            </a:r>
            <a:endParaRPr lang="it-IT" sz="1600" dirty="0">
              <a:latin typeface="Georgia" panose="02040502050405020303" pitchFamily="18" charset="0"/>
            </a:endParaRPr>
          </a:p>
        </p:txBody>
      </p:sp>
    </p:spTree>
    <p:extLst>
      <p:ext uri="{BB962C8B-B14F-4D97-AF65-F5344CB8AC3E}">
        <p14:creationId xmlns:p14="http://schemas.microsoft.com/office/powerpoint/2010/main" val="1955602079"/>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37154F0-54BD-46C4-BAF8-7AFED6E9DDE6}"/>
              </a:ext>
            </a:extLst>
          </p:cNvPr>
          <p:cNvSpPr>
            <a:spLocks noGrp="1"/>
          </p:cNvSpPr>
          <p:nvPr>
            <p:ph idx="1"/>
          </p:nvPr>
        </p:nvSpPr>
        <p:spPr/>
        <p:txBody>
          <a:bodyPr>
            <a:normAutofit/>
          </a:bodyPr>
          <a:lstStyle/>
          <a:p>
            <a:r>
              <a:rPr lang="it-IT" sz="1800" dirty="0">
                <a:latin typeface="Georgia" panose="02040502050405020303" pitchFamily="18" charset="0"/>
              </a:rPr>
              <a:t>La componente 1.1. della Missione 1 si compone di 7 investimenti per un totale di 6,14 ml di E.:</a:t>
            </a:r>
            <a:endParaRPr lang="it-IT" sz="1800" i="0" u="none" strike="noStrike" baseline="0" dirty="0">
              <a:latin typeface="Georgia" panose="02040502050405020303" pitchFamily="18" charset="0"/>
            </a:endParaRPr>
          </a:p>
          <a:p>
            <a:endParaRPr lang="it-IT" sz="1800" i="0" u="none" strike="noStrike" baseline="0" dirty="0">
              <a:solidFill>
                <a:srgbClr val="C55A11"/>
              </a:solidFill>
              <a:latin typeface="Georgia" panose="02040502050405020303" pitchFamily="18" charset="0"/>
            </a:endParaRPr>
          </a:p>
          <a:p>
            <a:r>
              <a:rPr lang="it-IT" sz="1800" i="0" u="none" strike="noStrike" baseline="0" dirty="0">
                <a:latin typeface="Georgia" panose="02040502050405020303" pitchFamily="18" charset="0"/>
              </a:rPr>
              <a:t>-1.1 Infrastrutture digitali</a:t>
            </a:r>
          </a:p>
          <a:p>
            <a:r>
              <a:rPr lang="it-IT" sz="1800" i="0" u="none" strike="noStrike" baseline="0" dirty="0">
                <a:latin typeface="Georgia" panose="02040502050405020303" pitchFamily="18" charset="0"/>
              </a:rPr>
              <a:t>-1.2 Abilitazione e facilitazione migrazione al cloud </a:t>
            </a:r>
          </a:p>
          <a:p>
            <a:r>
              <a:rPr lang="it-IT" sz="1800" i="0" u="none" strike="noStrike" baseline="0" dirty="0">
                <a:latin typeface="Georgia" panose="02040502050405020303" pitchFamily="18" charset="0"/>
              </a:rPr>
              <a:t>-1.3 Dati e interoperabilità </a:t>
            </a:r>
          </a:p>
          <a:p>
            <a:r>
              <a:rPr lang="it-IT" sz="1800" i="0" u="none" strike="noStrike" baseline="0" dirty="0">
                <a:latin typeface="Georgia" panose="02040502050405020303" pitchFamily="18" charset="0"/>
              </a:rPr>
              <a:t>-1.4 Servizi digitali e cittadinanza digitale </a:t>
            </a:r>
          </a:p>
          <a:p>
            <a:r>
              <a:rPr lang="it-IT" sz="1800" i="0" u="none" strike="noStrike" baseline="0" dirty="0">
                <a:latin typeface="Georgia" panose="02040502050405020303" pitchFamily="18" charset="0"/>
              </a:rPr>
              <a:t>-1.5 Cybersecurity </a:t>
            </a:r>
          </a:p>
          <a:p>
            <a:r>
              <a:rPr lang="it-IT" sz="1800" i="0" u="none" strike="noStrike" baseline="0" dirty="0">
                <a:latin typeface="Georgia" panose="02040502050405020303" pitchFamily="18" charset="0"/>
              </a:rPr>
              <a:t>-1.6 Digitalizzazione delle grandi amministrazioni centrali </a:t>
            </a:r>
          </a:p>
          <a:p>
            <a:r>
              <a:rPr lang="it-IT" sz="1800" i="0" u="none" strike="noStrike" baseline="0" dirty="0">
                <a:latin typeface="Georgia" panose="02040502050405020303" pitchFamily="18" charset="0"/>
              </a:rPr>
              <a:t>-1.7 Competenze digitali di base </a:t>
            </a:r>
          </a:p>
          <a:p>
            <a:endParaRPr lang="it-IT" sz="1200" dirty="0">
              <a:latin typeface="Georgia" panose="02040502050405020303" pitchFamily="18" charset="0"/>
            </a:endParaRPr>
          </a:p>
        </p:txBody>
      </p:sp>
      <p:sp>
        <p:nvSpPr>
          <p:cNvPr id="3" name="Segnaposto piè di pagina 2">
            <a:extLst>
              <a:ext uri="{FF2B5EF4-FFF2-40B4-BE49-F238E27FC236}">
                <a16:creationId xmlns:a16="http://schemas.microsoft.com/office/drawing/2014/main" id="{55CA9656-F619-4653-842A-EE8301D24A6C}"/>
              </a:ext>
            </a:extLst>
          </p:cNvPr>
          <p:cNvSpPr>
            <a:spLocks noGrp="1"/>
          </p:cNvSpPr>
          <p:nvPr>
            <p:ph type="ftr" sz="quarter" idx="11"/>
          </p:nvPr>
        </p:nvSpPr>
        <p:spPr/>
        <p:txBody>
          <a:bodyPr/>
          <a:lstStyle/>
          <a:p>
            <a:r>
              <a:rPr lang="it-IT"/>
              <a:t>www.fantigrossi.it</a:t>
            </a:r>
          </a:p>
        </p:txBody>
      </p:sp>
      <p:sp>
        <p:nvSpPr>
          <p:cNvPr id="4" name="Segnaposto numero diapositiva 3">
            <a:extLst>
              <a:ext uri="{FF2B5EF4-FFF2-40B4-BE49-F238E27FC236}">
                <a16:creationId xmlns:a16="http://schemas.microsoft.com/office/drawing/2014/main" id="{4035950C-134A-4635-99AB-7D84563CB9E6}"/>
              </a:ext>
            </a:extLst>
          </p:cNvPr>
          <p:cNvSpPr>
            <a:spLocks noGrp="1"/>
          </p:cNvSpPr>
          <p:nvPr>
            <p:ph type="sldNum" sz="quarter" idx="12"/>
          </p:nvPr>
        </p:nvSpPr>
        <p:spPr/>
        <p:txBody>
          <a:bodyPr/>
          <a:lstStyle/>
          <a:p>
            <a:fld id="{647A1D05-5633-4075-9CE9-05C919189EDC}" type="slidenum">
              <a:rPr lang="it-IT" smtClean="0"/>
              <a:t>21</a:t>
            </a:fld>
            <a:endParaRPr lang="it-IT"/>
          </a:p>
        </p:txBody>
      </p:sp>
      <p:sp>
        <p:nvSpPr>
          <p:cNvPr id="5" name="Titolo 4">
            <a:extLst>
              <a:ext uri="{FF2B5EF4-FFF2-40B4-BE49-F238E27FC236}">
                <a16:creationId xmlns:a16="http://schemas.microsoft.com/office/drawing/2014/main" id="{C812FAA7-32EC-41A2-93B1-80A05EC9B536}"/>
              </a:ext>
            </a:extLst>
          </p:cNvPr>
          <p:cNvSpPr>
            <a:spLocks noGrp="1"/>
          </p:cNvSpPr>
          <p:nvPr>
            <p:ph type="title"/>
          </p:nvPr>
        </p:nvSpPr>
        <p:spPr/>
        <p:txBody>
          <a:bodyPr>
            <a:normAutofit/>
          </a:bodyPr>
          <a:lstStyle/>
          <a:p>
            <a:pPr algn="ctr"/>
            <a:r>
              <a:rPr lang="it-IT" sz="1600" dirty="0">
                <a:solidFill>
                  <a:prstClr val="black"/>
                </a:solidFill>
                <a:latin typeface="Georgia" panose="02040502050405020303" pitchFamily="18" charset="0"/>
              </a:rPr>
              <a:t>7. GLI OBIETTIVI DEL PNRR per la PA (II)</a:t>
            </a:r>
            <a:br>
              <a:rPr lang="it-IT" sz="1600" dirty="0">
                <a:solidFill>
                  <a:prstClr val="black"/>
                </a:solidFill>
                <a:latin typeface="Georgia" panose="02040502050405020303" pitchFamily="18" charset="0"/>
              </a:rPr>
            </a:br>
            <a:br>
              <a:rPr lang="it-IT" sz="1600" dirty="0">
                <a:solidFill>
                  <a:prstClr val="black"/>
                </a:solidFill>
                <a:latin typeface="Georgia" panose="02040502050405020303" pitchFamily="18" charset="0"/>
              </a:rPr>
            </a:br>
            <a:r>
              <a:rPr lang="it-IT" sz="1600" dirty="0">
                <a:solidFill>
                  <a:prstClr val="black"/>
                </a:solidFill>
                <a:latin typeface="Georgia" panose="02040502050405020303" pitchFamily="18" charset="0"/>
              </a:rPr>
              <a:t>La trasformazione digitale della PA </a:t>
            </a:r>
            <a:endParaRPr lang="it-IT" sz="1600" dirty="0">
              <a:latin typeface="Georgia" panose="02040502050405020303" pitchFamily="18" charset="0"/>
            </a:endParaRPr>
          </a:p>
        </p:txBody>
      </p:sp>
    </p:spTree>
    <p:extLst>
      <p:ext uri="{BB962C8B-B14F-4D97-AF65-F5344CB8AC3E}">
        <p14:creationId xmlns:p14="http://schemas.microsoft.com/office/powerpoint/2010/main" val="3083419775"/>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7A4CB301-F093-4B4A-BB69-2CA397FB684B}"/>
              </a:ext>
            </a:extLst>
          </p:cNvPr>
          <p:cNvSpPr>
            <a:spLocks noGrp="1"/>
          </p:cNvSpPr>
          <p:nvPr>
            <p:ph idx="1"/>
          </p:nvPr>
        </p:nvSpPr>
        <p:spPr/>
        <p:txBody>
          <a:bodyPr>
            <a:normAutofit/>
          </a:bodyPr>
          <a:lstStyle/>
          <a:p>
            <a:pPr algn="just"/>
            <a:r>
              <a:rPr lang="it-IT" sz="1400" b="0" i="1" u="none" strike="noStrike" baseline="0" dirty="0">
                <a:solidFill>
                  <a:srgbClr val="000000"/>
                </a:solidFill>
                <a:latin typeface="Times New Roman" panose="02020603050405020304" pitchFamily="18" charset="0"/>
              </a:rPr>
              <a:t>Un cenno specifico merita il tema della </a:t>
            </a:r>
            <a:r>
              <a:rPr lang="it-IT" sz="1400" b="1" i="1" u="none" strike="noStrike" baseline="0" dirty="0">
                <a:solidFill>
                  <a:srgbClr val="000000"/>
                </a:solidFill>
                <a:latin typeface="Times New Roman" panose="02020603050405020304" pitchFamily="18" charset="0"/>
              </a:rPr>
              <a:t>digitalizzazione </a:t>
            </a:r>
            <a:r>
              <a:rPr lang="it-IT" sz="1400" b="0" i="1" u="none" strike="noStrike" baseline="0" dirty="0">
                <a:solidFill>
                  <a:srgbClr val="000000"/>
                </a:solidFill>
                <a:latin typeface="Times New Roman" panose="02020603050405020304" pitchFamily="18" charset="0"/>
              </a:rPr>
              <a:t>della Pubblica Amministrazione e non solo. Il PNRR destina alla trasformazione digitale oltre </a:t>
            </a:r>
            <a:r>
              <a:rPr lang="it-IT" sz="1400" b="1" i="1" u="none" strike="noStrike" baseline="0" dirty="0">
                <a:solidFill>
                  <a:srgbClr val="000000"/>
                </a:solidFill>
                <a:latin typeface="Times New Roman" panose="02020603050405020304" pitchFamily="18" charset="0"/>
              </a:rPr>
              <a:t>il 25% della sua dotazione complessiva. </a:t>
            </a:r>
          </a:p>
          <a:p>
            <a:pPr algn="just"/>
            <a:r>
              <a:rPr lang="it-IT" sz="1400" b="0" i="1" u="none" strike="noStrike" baseline="0" dirty="0">
                <a:solidFill>
                  <a:srgbClr val="000000"/>
                </a:solidFill>
                <a:latin typeface="Times New Roman" panose="02020603050405020304" pitchFamily="18" charset="0"/>
              </a:rPr>
              <a:t>Tra i principali interventi in tale ambito vanno citati sicuramente le nuove disposizioni regolatorie introdotte nel corso del 2021 per la </a:t>
            </a:r>
            <a:r>
              <a:rPr lang="it-IT" sz="1400" b="1" i="1" u="none" strike="noStrike" baseline="0" dirty="0">
                <a:solidFill>
                  <a:srgbClr val="000000"/>
                </a:solidFill>
                <a:latin typeface="Times New Roman" panose="02020603050405020304" pitchFamily="18" charset="0"/>
              </a:rPr>
              <a:t>semplificazione degli acquisti di beni e servizi ICT, </a:t>
            </a:r>
            <a:r>
              <a:rPr lang="it-IT" sz="1400" b="0" i="1" u="none" strike="noStrike" baseline="0" dirty="0">
                <a:solidFill>
                  <a:srgbClr val="000000"/>
                </a:solidFill>
                <a:latin typeface="Times New Roman" panose="02020603050405020304" pitchFamily="18" charset="0"/>
              </a:rPr>
              <a:t>con </a:t>
            </a:r>
            <a:r>
              <a:rPr lang="it-IT" sz="1400" b="1" i="1" u="none" strike="noStrike" baseline="0" dirty="0">
                <a:latin typeface="Times New Roman" panose="02020603050405020304" pitchFamily="18" charset="0"/>
              </a:rPr>
              <a:t>l’istituzione del fascicolo virtuale dell’operatore economico</a:t>
            </a:r>
            <a:r>
              <a:rPr lang="it-IT" sz="1400" b="0" i="1" u="none" strike="noStrike" baseline="0" dirty="0">
                <a:latin typeface="Times New Roman" panose="02020603050405020304" pitchFamily="18" charset="0"/>
              </a:rPr>
              <a:t> </a:t>
            </a:r>
            <a:r>
              <a:rPr lang="it-IT" sz="1400" b="0" i="1" u="none" strike="noStrike" baseline="0" dirty="0">
                <a:solidFill>
                  <a:srgbClr val="000000"/>
                </a:solidFill>
                <a:latin typeface="Times New Roman" panose="02020603050405020304" pitchFamily="18" charset="0"/>
              </a:rPr>
              <a:t>che renderà più agevole alle imprese la qualificazione e la comprova dei requisiti per la partecipazione a gare pubbliche. </a:t>
            </a:r>
          </a:p>
          <a:p>
            <a:pPr algn="just"/>
            <a:r>
              <a:rPr lang="it-IT" sz="1400" b="0" i="1" u="none" strike="noStrike" baseline="0" dirty="0">
                <a:solidFill>
                  <a:srgbClr val="000000"/>
                </a:solidFill>
                <a:latin typeface="Times New Roman" panose="02020603050405020304" pitchFamily="18" charset="0"/>
              </a:rPr>
              <a:t>Inoltre, è stata definita la </a:t>
            </a:r>
            <a:r>
              <a:rPr lang="it-IT" sz="1400" b="1" i="1" u="none" strike="noStrike" baseline="0" dirty="0">
                <a:solidFill>
                  <a:srgbClr val="000000"/>
                </a:solidFill>
                <a:latin typeface="Times New Roman" panose="02020603050405020304" pitchFamily="18" charset="0"/>
              </a:rPr>
              <a:t>nuova strategia per lo sviluppo di un’infrastruttura digitale </a:t>
            </a:r>
            <a:r>
              <a:rPr lang="it-IT" sz="1400" b="0" i="1" u="none" strike="noStrike" baseline="0" dirty="0">
                <a:solidFill>
                  <a:srgbClr val="000000"/>
                </a:solidFill>
                <a:latin typeface="Times New Roman" panose="02020603050405020304" pitchFamily="18" charset="0"/>
              </a:rPr>
              <a:t>all’avanguardia su tutto il territorio nazionale, </a:t>
            </a:r>
            <a:r>
              <a:rPr lang="it-IT" sz="1400" b="1" i="1" u="none" strike="noStrike" baseline="0" dirty="0">
                <a:solidFill>
                  <a:srgbClr val="000000"/>
                </a:solidFill>
                <a:latin typeface="Times New Roman" panose="02020603050405020304" pitchFamily="18" charset="0"/>
              </a:rPr>
              <a:t>che ospiterà i dati e i servizi strategici e critici della PA razionalizzando i Centri di Elaborazione Dati attualmente in essere</a:t>
            </a:r>
            <a:r>
              <a:rPr lang="it-IT" sz="1400" b="0" i="1" u="none" strike="noStrike" baseline="0" dirty="0">
                <a:solidFill>
                  <a:srgbClr val="000000"/>
                </a:solidFill>
                <a:latin typeface="Times New Roman" panose="02020603050405020304" pitchFamily="18" charset="0"/>
              </a:rPr>
              <a:t>. La piena realizzazione dell’infrastruttura verrà </a:t>
            </a:r>
            <a:r>
              <a:rPr lang="it-IT" sz="1400" b="0" i="1" u="none" strike="noStrike" baseline="0" dirty="0" err="1">
                <a:solidFill>
                  <a:srgbClr val="000000"/>
                </a:solidFill>
                <a:latin typeface="Times New Roman" panose="02020603050405020304" pitchFamily="18" charset="0"/>
              </a:rPr>
              <a:t>com-pletata</a:t>
            </a:r>
            <a:r>
              <a:rPr lang="it-IT" sz="1400" b="0" i="1" u="none" strike="noStrike" baseline="0" dirty="0">
                <a:solidFill>
                  <a:srgbClr val="000000"/>
                </a:solidFill>
                <a:latin typeface="Times New Roman" panose="02020603050405020304" pitchFamily="18" charset="0"/>
              </a:rPr>
              <a:t> entro la fine di quest’anno (consentendoci di raggiungere anche uno specifico obiettivo qualitativo del PNRR). </a:t>
            </a:r>
          </a:p>
          <a:p>
            <a:pPr algn="just"/>
            <a:r>
              <a:rPr lang="it-IT" sz="1400" b="0" i="1" u="none" strike="noStrike" baseline="0" dirty="0">
                <a:solidFill>
                  <a:srgbClr val="000000"/>
                </a:solidFill>
                <a:latin typeface="Times New Roman" panose="02020603050405020304" pitchFamily="18" charset="0"/>
              </a:rPr>
              <a:t>Tale strategia è il primo passo per favorire </a:t>
            </a:r>
            <a:r>
              <a:rPr lang="it-IT" sz="1400" b="1" i="1" u="none" strike="noStrike" baseline="0" dirty="0">
                <a:solidFill>
                  <a:srgbClr val="000000"/>
                </a:solidFill>
                <a:latin typeface="Times New Roman" panose="02020603050405020304" pitchFamily="18" charset="0"/>
              </a:rPr>
              <a:t>la migrazione verso il Cloud </a:t>
            </a:r>
            <a:r>
              <a:rPr lang="it-IT" sz="1400" b="0" i="1" u="none" strike="noStrike" baseline="0" dirty="0">
                <a:solidFill>
                  <a:srgbClr val="000000"/>
                </a:solidFill>
                <a:latin typeface="Times New Roman" panose="02020603050405020304" pitchFamily="18" charset="0"/>
              </a:rPr>
              <a:t>dei dati e servizi di tutte le Amministrazioni centrali, delle Aziende Sanitarie Locali e delle principali Amministrazioni locali. </a:t>
            </a:r>
          </a:p>
          <a:p>
            <a:pPr algn="just"/>
            <a:r>
              <a:rPr lang="it-IT" sz="1400" b="0" i="1" u="none" strike="noStrike" baseline="0" dirty="0">
                <a:solidFill>
                  <a:srgbClr val="000000"/>
                </a:solidFill>
                <a:latin typeface="Times New Roman" panose="02020603050405020304" pitchFamily="18" charset="0"/>
              </a:rPr>
              <a:t>Infine, sono state definite le nuove linee guida per assicurare la piena </a:t>
            </a:r>
            <a:r>
              <a:rPr lang="it-IT" sz="1400" b="1" i="1" u="none" strike="noStrike" baseline="0" dirty="0">
                <a:solidFill>
                  <a:srgbClr val="000000"/>
                </a:solidFill>
                <a:latin typeface="Times New Roman" panose="02020603050405020304" pitchFamily="18" charset="0"/>
              </a:rPr>
              <a:t>interoperabilità fra le banche dati della Pubblica Amministrazione, </a:t>
            </a:r>
            <a:r>
              <a:rPr lang="it-IT" sz="1400" b="0" i="1" u="none" strike="noStrike" baseline="0" dirty="0">
                <a:solidFill>
                  <a:srgbClr val="000000"/>
                </a:solidFill>
                <a:latin typeface="Times New Roman" panose="02020603050405020304" pitchFamily="18" charset="0"/>
              </a:rPr>
              <a:t>propedeutiche alla creazione di una </a:t>
            </a:r>
            <a:r>
              <a:rPr lang="it-IT" sz="1400" b="1" i="1" u="none" strike="noStrike" baseline="0" dirty="0">
                <a:solidFill>
                  <a:srgbClr val="000000"/>
                </a:solidFill>
                <a:latin typeface="Times New Roman" panose="02020603050405020304" pitchFamily="18" charset="0"/>
              </a:rPr>
              <a:t>Piattaforma Nazionale Dati </a:t>
            </a:r>
            <a:r>
              <a:rPr lang="it-IT" sz="1400" b="0" i="1" u="none" strike="noStrike" baseline="0" dirty="0">
                <a:solidFill>
                  <a:srgbClr val="000000"/>
                </a:solidFill>
                <a:latin typeface="Times New Roman" panose="02020603050405020304" pitchFamily="18" charset="0"/>
              </a:rPr>
              <a:t>per l’erogazione dei ser-vizi ai cittadini e che potrà essere utilizzata da tutti gli Enti pubblici a partire da quest’anno.</a:t>
            </a:r>
            <a:endParaRPr lang="it-IT" sz="1400" i="1" dirty="0">
              <a:latin typeface="Georgia" panose="02040502050405020303" pitchFamily="18" charset="0"/>
            </a:endParaRPr>
          </a:p>
        </p:txBody>
      </p:sp>
      <p:sp>
        <p:nvSpPr>
          <p:cNvPr id="3" name="Segnaposto piè di pagina 2">
            <a:extLst>
              <a:ext uri="{FF2B5EF4-FFF2-40B4-BE49-F238E27FC236}">
                <a16:creationId xmlns:a16="http://schemas.microsoft.com/office/drawing/2014/main" id="{3C91091F-08C9-4F60-A9F3-440A34C40BE8}"/>
              </a:ext>
            </a:extLst>
          </p:cNvPr>
          <p:cNvSpPr>
            <a:spLocks noGrp="1"/>
          </p:cNvSpPr>
          <p:nvPr>
            <p:ph type="ftr" sz="quarter" idx="11"/>
          </p:nvPr>
        </p:nvSpPr>
        <p:spPr/>
        <p:txBody>
          <a:bodyPr/>
          <a:lstStyle/>
          <a:p>
            <a:r>
              <a:rPr lang="it-IT"/>
              <a:t>www.fantigrossi.it</a:t>
            </a:r>
          </a:p>
        </p:txBody>
      </p:sp>
      <p:sp>
        <p:nvSpPr>
          <p:cNvPr id="4" name="Segnaposto numero diapositiva 3">
            <a:extLst>
              <a:ext uri="{FF2B5EF4-FFF2-40B4-BE49-F238E27FC236}">
                <a16:creationId xmlns:a16="http://schemas.microsoft.com/office/drawing/2014/main" id="{DBF27990-ADEC-4717-A36E-1900D25988FE}"/>
              </a:ext>
            </a:extLst>
          </p:cNvPr>
          <p:cNvSpPr>
            <a:spLocks noGrp="1"/>
          </p:cNvSpPr>
          <p:nvPr>
            <p:ph type="sldNum" sz="quarter" idx="12"/>
          </p:nvPr>
        </p:nvSpPr>
        <p:spPr/>
        <p:txBody>
          <a:bodyPr/>
          <a:lstStyle/>
          <a:p>
            <a:fld id="{647A1D05-5633-4075-9CE9-05C919189EDC}" type="slidenum">
              <a:rPr lang="it-IT" smtClean="0"/>
              <a:t>22</a:t>
            </a:fld>
            <a:endParaRPr lang="it-IT"/>
          </a:p>
        </p:txBody>
      </p:sp>
      <p:sp>
        <p:nvSpPr>
          <p:cNvPr id="5" name="Titolo 4">
            <a:extLst>
              <a:ext uri="{FF2B5EF4-FFF2-40B4-BE49-F238E27FC236}">
                <a16:creationId xmlns:a16="http://schemas.microsoft.com/office/drawing/2014/main" id="{3BE4AEF3-3151-45C0-A49A-BCB9494A370C}"/>
              </a:ext>
            </a:extLst>
          </p:cNvPr>
          <p:cNvSpPr>
            <a:spLocks noGrp="1"/>
          </p:cNvSpPr>
          <p:nvPr>
            <p:ph type="title"/>
          </p:nvPr>
        </p:nvSpPr>
        <p:spPr/>
        <p:txBody>
          <a:bodyPr>
            <a:normAutofit/>
          </a:bodyPr>
          <a:lstStyle/>
          <a:p>
            <a:pPr algn="ctr"/>
            <a:r>
              <a:rPr lang="it-IT" sz="1600" dirty="0">
                <a:solidFill>
                  <a:prstClr val="black"/>
                </a:solidFill>
                <a:latin typeface="Georgia" panose="02040502050405020303" pitchFamily="18" charset="0"/>
              </a:rPr>
              <a:t>7. GLI OBIETTIVI DEL PNRR per la PA (III)</a:t>
            </a:r>
            <a:br>
              <a:rPr lang="it-IT" sz="1600" dirty="0">
                <a:solidFill>
                  <a:prstClr val="black"/>
                </a:solidFill>
                <a:latin typeface="Georgia" panose="02040502050405020303" pitchFamily="18" charset="0"/>
              </a:rPr>
            </a:br>
            <a:br>
              <a:rPr lang="it-IT" sz="1600" dirty="0">
                <a:solidFill>
                  <a:prstClr val="black"/>
                </a:solidFill>
                <a:latin typeface="Georgia" panose="02040502050405020303" pitchFamily="18" charset="0"/>
              </a:rPr>
            </a:br>
            <a:r>
              <a:rPr lang="it-IT" sz="1600" dirty="0">
                <a:solidFill>
                  <a:prstClr val="black"/>
                </a:solidFill>
                <a:latin typeface="Georgia" panose="02040502050405020303" pitchFamily="18" charset="0"/>
              </a:rPr>
              <a:t>Audizione del Ministro dell’Economia e delle Finanze 23 febbraio 2022</a:t>
            </a:r>
            <a:endParaRPr lang="it-IT" sz="1600" dirty="0">
              <a:latin typeface="Georgia" panose="02040502050405020303" pitchFamily="18" charset="0"/>
            </a:endParaRPr>
          </a:p>
        </p:txBody>
      </p:sp>
    </p:spTree>
    <p:extLst>
      <p:ext uri="{BB962C8B-B14F-4D97-AF65-F5344CB8AC3E}">
        <p14:creationId xmlns:p14="http://schemas.microsoft.com/office/powerpoint/2010/main" val="1840798808"/>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226D333-4AFA-4DDE-BEA3-7603580CC73D}"/>
              </a:ext>
            </a:extLst>
          </p:cNvPr>
          <p:cNvSpPr>
            <a:spLocks noGrp="1"/>
          </p:cNvSpPr>
          <p:nvPr>
            <p:ph idx="1"/>
          </p:nvPr>
        </p:nvSpPr>
        <p:spPr/>
        <p:txBody>
          <a:bodyPr>
            <a:normAutofit/>
          </a:bodyPr>
          <a:lstStyle/>
          <a:p>
            <a:pPr algn="ctr"/>
            <a:r>
              <a:rPr lang="it-IT" sz="1400" b="1" i="0" u="none" strike="noStrike" dirty="0">
                <a:solidFill>
                  <a:srgbClr val="4A4A4A"/>
                </a:solidFill>
                <a:effectLst/>
                <a:latin typeface="Georgia" panose="02040502050405020303" pitchFamily="18" charset="0"/>
              </a:rPr>
              <a:t>"Art. 18-bis</a:t>
            </a:r>
          </a:p>
          <a:p>
            <a:pPr algn="ctr"/>
            <a:r>
              <a:rPr lang="it-IT" sz="1400" b="1" i="0" u="none" strike="noStrike" dirty="0">
                <a:solidFill>
                  <a:srgbClr val="4A4A4A"/>
                </a:solidFill>
                <a:effectLst/>
                <a:latin typeface="Georgia" panose="02040502050405020303" pitchFamily="18" charset="0"/>
              </a:rPr>
              <a:t>(Violazione degli obblighi di transizione digitale)</a:t>
            </a:r>
          </a:p>
          <a:p>
            <a:pPr algn="just"/>
            <a:r>
              <a:rPr lang="it-IT" sz="1600" b="0" i="0" u="none" strike="noStrike" dirty="0">
                <a:solidFill>
                  <a:srgbClr val="4A4A4A"/>
                </a:solidFill>
                <a:effectLst/>
                <a:latin typeface="Georgia" panose="02040502050405020303" pitchFamily="18" charset="0"/>
              </a:rPr>
              <a:t>1. L'</a:t>
            </a:r>
            <a:r>
              <a:rPr lang="it-IT" sz="1600" b="0" i="0" u="none" strike="noStrike" dirty="0" err="1">
                <a:solidFill>
                  <a:srgbClr val="4A4A4A"/>
                </a:solidFill>
                <a:effectLst/>
                <a:latin typeface="Georgia" panose="02040502050405020303" pitchFamily="18" charset="0"/>
              </a:rPr>
              <a:t>AgID</a:t>
            </a:r>
            <a:r>
              <a:rPr lang="it-IT" sz="1600" b="0" i="0" u="none" strike="noStrike" dirty="0">
                <a:solidFill>
                  <a:srgbClr val="4A4A4A"/>
                </a:solidFill>
                <a:effectLst/>
                <a:latin typeface="Georgia" panose="02040502050405020303" pitchFamily="18" charset="0"/>
              </a:rPr>
              <a:t> esercita poteri di vigilanza, verifica, controllo e monitoraggio sul rispetto delle disposizioni del presente Codice e di ogni altra norma in materia di innovazione tecnologica e digitalizzazione della pubblica amministrazione, ivi comprese quelle contenute nelle Linee guida e nel Piano triennale per l'informatica nella pubblica amministrazione, e procede, d'ufficio ovvero su segnalazione del difensore civico digitale, all'accertamento delle relative violazioni da parte dei soggetti di cui all'articolo 2, comma 2. Nell'esercizio dei poteri di vigilanza, verifica, controllo e monitoraggio, l'</a:t>
            </a:r>
            <a:r>
              <a:rPr lang="it-IT" sz="1600" b="0" i="0" u="none" strike="noStrike" dirty="0" err="1">
                <a:solidFill>
                  <a:srgbClr val="4A4A4A"/>
                </a:solidFill>
                <a:effectLst/>
                <a:latin typeface="Georgia" panose="02040502050405020303" pitchFamily="18" charset="0"/>
              </a:rPr>
              <a:t>AgID</a:t>
            </a:r>
            <a:r>
              <a:rPr lang="it-IT" sz="1600" b="0" i="0" u="none" strike="noStrike" dirty="0">
                <a:solidFill>
                  <a:srgbClr val="4A4A4A"/>
                </a:solidFill>
                <a:effectLst/>
                <a:latin typeface="Georgia" panose="02040502050405020303" pitchFamily="18" charset="0"/>
              </a:rPr>
              <a:t> richiede e acquisisce presso i soggetti di cui all'articolo 2, comma 2, dati, documenti e ogni altra informazione strumentale e necessaria. La mancata ottemperanza alla richiesta di dati, documenti o informazioni di cui al secondo periodo ovvero la trasmissione di informazioni o dati parziali o non veritieri è punita ai sensi del comma 5, con applicazione della sanzione ivi prevista ridotta della metà.</a:t>
            </a:r>
          </a:p>
          <a:p>
            <a:endParaRPr lang="it-IT" sz="1400" dirty="0">
              <a:latin typeface="Georgia" panose="02040502050405020303" pitchFamily="18" charset="0"/>
            </a:endParaRPr>
          </a:p>
        </p:txBody>
      </p:sp>
      <p:sp>
        <p:nvSpPr>
          <p:cNvPr id="3" name="Segnaposto piè di pagina 2">
            <a:extLst>
              <a:ext uri="{FF2B5EF4-FFF2-40B4-BE49-F238E27FC236}">
                <a16:creationId xmlns:a16="http://schemas.microsoft.com/office/drawing/2014/main" id="{D69D0442-CF30-4DC8-8635-EF058A990373}"/>
              </a:ext>
            </a:extLst>
          </p:cNvPr>
          <p:cNvSpPr>
            <a:spLocks noGrp="1"/>
          </p:cNvSpPr>
          <p:nvPr>
            <p:ph type="ftr" sz="quarter" idx="11"/>
          </p:nvPr>
        </p:nvSpPr>
        <p:spPr/>
        <p:txBody>
          <a:bodyPr/>
          <a:lstStyle/>
          <a:p>
            <a:r>
              <a:rPr lang="it-IT"/>
              <a:t>www.fantigrossi.it</a:t>
            </a:r>
          </a:p>
        </p:txBody>
      </p:sp>
      <p:sp>
        <p:nvSpPr>
          <p:cNvPr id="4" name="Segnaposto numero diapositiva 3">
            <a:extLst>
              <a:ext uri="{FF2B5EF4-FFF2-40B4-BE49-F238E27FC236}">
                <a16:creationId xmlns:a16="http://schemas.microsoft.com/office/drawing/2014/main" id="{1B30AFC7-FB8C-4D8A-AB71-AAF2589147A3}"/>
              </a:ext>
            </a:extLst>
          </p:cNvPr>
          <p:cNvSpPr>
            <a:spLocks noGrp="1"/>
          </p:cNvSpPr>
          <p:nvPr>
            <p:ph type="sldNum" sz="quarter" idx="12"/>
          </p:nvPr>
        </p:nvSpPr>
        <p:spPr/>
        <p:txBody>
          <a:bodyPr/>
          <a:lstStyle/>
          <a:p>
            <a:fld id="{647A1D05-5633-4075-9CE9-05C919189EDC}" type="slidenum">
              <a:rPr lang="it-IT" smtClean="0"/>
              <a:t>23</a:t>
            </a:fld>
            <a:endParaRPr lang="it-IT"/>
          </a:p>
        </p:txBody>
      </p:sp>
      <p:sp>
        <p:nvSpPr>
          <p:cNvPr id="5" name="Titolo 4">
            <a:extLst>
              <a:ext uri="{FF2B5EF4-FFF2-40B4-BE49-F238E27FC236}">
                <a16:creationId xmlns:a16="http://schemas.microsoft.com/office/drawing/2014/main" id="{1FCAA121-34FE-42D4-B9D7-0B8A14DA2B07}"/>
              </a:ext>
            </a:extLst>
          </p:cNvPr>
          <p:cNvSpPr>
            <a:spLocks noGrp="1"/>
          </p:cNvSpPr>
          <p:nvPr>
            <p:ph type="title"/>
          </p:nvPr>
        </p:nvSpPr>
        <p:spPr/>
        <p:txBody>
          <a:bodyPr>
            <a:normAutofit fontScale="90000"/>
          </a:bodyPr>
          <a:lstStyle/>
          <a:p>
            <a:pPr algn="ctr"/>
            <a:r>
              <a:rPr lang="it-IT" sz="1600" dirty="0">
                <a:solidFill>
                  <a:prstClr val="black"/>
                </a:solidFill>
                <a:latin typeface="Georgia" panose="02040502050405020303" pitchFamily="18" charset="0"/>
              </a:rPr>
              <a:t>7. GLI OBIETTIVI DEL PNRR per la PA (IV)</a:t>
            </a:r>
            <a:br>
              <a:rPr lang="it-IT" sz="1600" dirty="0">
                <a:solidFill>
                  <a:prstClr val="black"/>
                </a:solidFill>
                <a:latin typeface="Georgia" panose="02040502050405020303" pitchFamily="18" charset="0"/>
              </a:rPr>
            </a:br>
            <a:br>
              <a:rPr lang="it-IT" sz="1600" dirty="0">
                <a:solidFill>
                  <a:prstClr val="black"/>
                </a:solidFill>
                <a:latin typeface="Georgia" panose="02040502050405020303" pitchFamily="18" charset="0"/>
              </a:rPr>
            </a:br>
            <a:r>
              <a:rPr lang="it-IT" sz="1300" dirty="0">
                <a:solidFill>
                  <a:prstClr val="black"/>
                </a:solidFill>
                <a:latin typeface="Georgia" panose="02040502050405020303" pitchFamily="18" charset="0"/>
              </a:rPr>
              <a:t>art. 41 del </a:t>
            </a:r>
            <a:r>
              <a:rPr lang="it-IT" sz="1300" i="0" u="none" strike="noStrike" dirty="0">
                <a:solidFill>
                  <a:srgbClr val="000000"/>
                </a:solidFill>
                <a:effectLst/>
                <a:latin typeface="Georgia" panose="02040502050405020303" pitchFamily="18" charset="0"/>
              </a:rPr>
              <a:t>DECRETO-LEGGE 31 maggio 2021, n. 77 (in </a:t>
            </a:r>
            <a:r>
              <a:rPr lang="it-IT" sz="1300" i="0" u="none" strike="noStrike" dirty="0" err="1">
                <a:solidFill>
                  <a:srgbClr val="000000"/>
                </a:solidFill>
                <a:effectLst/>
                <a:latin typeface="Georgia" panose="02040502050405020303" pitchFamily="18" charset="0"/>
              </a:rPr>
              <a:t>Gazz</a:t>
            </a:r>
            <a:r>
              <a:rPr lang="it-IT" sz="1300" i="0" u="none" strike="noStrike" dirty="0">
                <a:solidFill>
                  <a:srgbClr val="000000"/>
                </a:solidFill>
                <a:effectLst/>
                <a:latin typeface="Georgia" panose="02040502050405020303" pitchFamily="18" charset="0"/>
              </a:rPr>
              <a:t>. Uff., 31 maggio 2021, n. 129). - Decreto convertito, con modificazioni, dalla </a:t>
            </a:r>
            <a:r>
              <a:rPr lang="it-IT" sz="1300" i="0" strike="noStrike" dirty="0">
                <a:solidFill>
                  <a:schemeClr val="tx1"/>
                </a:solidFill>
                <a:effectLst/>
                <a:latin typeface="Georgia" panose="02040502050405020303" pitchFamily="18" charset="0"/>
                <a:hlinkClick r:id="rId3">
                  <a:extLst>
                    <a:ext uri="{A12FA001-AC4F-418D-AE19-62706E023703}">
                      <ahyp:hlinkClr xmlns:ahyp="http://schemas.microsoft.com/office/drawing/2018/hyperlinkcolor" val="tx"/>
                    </a:ext>
                  </a:extLst>
                </a:hlinkClick>
              </a:rPr>
              <a:t>Legge 29 luglio 2021, n. 108</a:t>
            </a:r>
            <a:r>
              <a:rPr lang="it-IT" sz="1300" i="0" u="none" strike="noStrike" dirty="0">
                <a:solidFill>
                  <a:srgbClr val="000000"/>
                </a:solidFill>
                <a:effectLst/>
                <a:latin typeface="Georgia" panose="02040502050405020303" pitchFamily="18" charset="0"/>
              </a:rPr>
              <a:t>. - Governance del Piano nazionale di rilancio e resilienza e prime misure di rafforzamento delle strutture amministrative e di accelerazione e snellimento delle procedure. </a:t>
            </a:r>
            <a:r>
              <a:rPr lang="it-IT" sz="1300" dirty="0">
                <a:solidFill>
                  <a:srgbClr val="000000"/>
                </a:solidFill>
                <a:effectLst/>
                <a:latin typeface="Georgia" panose="02040502050405020303" pitchFamily="18" charset="0"/>
              </a:rPr>
              <a:t>A</a:t>
            </a:r>
            <a:r>
              <a:rPr lang="it-IT" sz="1300" i="0" u="none" strike="noStrike" dirty="0">
                <a:solidFill>
                  <a:srgbClr val="000000"/>
                </a:solidFill>
                <a:effectLst/>
                <a:latin typeface="Georgia" panose="02040502050405020303" pitchFamily="18" charset="0"/>
              </a:rPr>
              <a:t>ggiunge al D. </a:t>
            </a:r>
            <a:r>
              <a:rPr lang="it-IT" sz="1300" i="0" u="none" strike="noStrike" dirty="0" err="1">
                <a:solidFill>
                  <a:srgbClr val="000000"/>
                </a:solidFill>
                <a:effectLst/>
                <a:latin typeface="Georgia" panose="02040502050405020303" pitchFamily="18" charset="0"/>
              </a:rPr>
              <a:t>L.vo</a:t>
            </a:r>
            <a:r>
              <a:rPr lang="it-IT" sz="1300" i="0" u="none" strike="noStrike" dirty="0">
                <a:solidFill>
                  <a:srgbClr val="000000"/>
                </a:solidFill>
                <a:effectLst/>
                <a:latin typeface="Georgia" panose="02040502050405020303" pitchFamily="18" charset="0"/>
              </a:rPr>
              <a:t> n. 82/2005 il seguente</a:t>
            </a:r>
            <a:br>
              <a:rPr lang="it-IT" sz="1600" dirty="0">
                <a:solidFill>
                  <a:prstClr val="black"/>
                </a:solidFill>
                <a:latin typeface="Georgia" panose="02040502050405020303" pitchFamily="18" charset="0"/>
              </a:rPr>
            </a:br>
            <a:endParaRPr lang="it-IT" sz="1600" dirty="0">
              <a:latin typeface="Georgia" panose="02040502050405020303" pitchFamily="18" charset="0"/>
            </a:endParaRPr>
          </a:p>
        </p:txBody>
      </p:sp>
    </p:spTree>
    <p:extLst>
      <p:ext uri="{BB962C8B-B14F-4D97-AF65-F5344CB8AC3E}">
        <p14:creationId xmlns:p14="http://schemas.microsoft.com/office/powerpoint/2010/main" val="190626471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3</a:t>
            </a:fld>
            <a:endParaRPr lang="it-IT" dirty="0">
              <a:latin typeface="Georgia" panose="02040502050405020303" pitchFamily="18" charset="0"/>
            </a:endParaRPr>
          </a:p>
        </p:txBody>
      </p:sp>
      <p:sp>
        <p:nvSpPr>
          <p:cNvPr id="6" name="Titolo 1"/>
          <p:cNvSpPr txBox="1">
            <a:spLocks/>
          </p:cNvSpPr>
          <p:nvPr/>
        </p:nvSpPr>
        <p:spPr bwMode="auto">
          <a:xfrm>
            <a:off x="575493" y="550214"/>
            <a:ext cx="7993013" cy="115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sz="1800" b="1" dirty="0">
                <a:solidFill>
                  <a:prstClr val="black"/>
                </a:solidFill>
                <a:latin typeface="Georgia" panose="02040502050405020303" pitchFamily="18" charset="0"/>
              </a:rPr>
              <a:t>1.L’INFORMATICA NEL RAPPORTO GIANNINI DEL 1979</a:t>
            </a:r>
          </a:p>
          <a:p>
            <a:pPr marL="542925" lvl="0" algn="ctr">
              <a:lnSpc>
                <a:spcPct val="150000"/>
              </a:lnSpc>
              <a:defRPr/>
            </a:pPr>
            <a:endParaRPr lang="it-IT" dirty="0">
              <a:solidFill>
                <a:prstClr val="black"/>
              </a:solidFill>
              <a:latin typeface="Georgia" panose="02040502050405020303" pitchFamily="18" charset="0"/>
            </a:endParaRPr>
          </a:p>
        </p:txBody>
      </p:sp>
      <p:sp>
        <p:nvSpPr>
          <p:cNvPr id="7" name="Segnaposto testo 2"/>
          <p:cNvSpPr txBox="1">
            <a:spLocks/>
          </p:cNvSpPr>
          <p:nvPr/>
        </p:nvSpPr>
        <p:spPr bwMode="auto">
          <a:xfrm>
            <a:off x="755576" y="1677293"/>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0" algn="l" defTabSz="542925" rtl="0" eaLnBrk="0" fontAlgn="base" latinLnBrk="0" hangingPunct="0">
              <a:lnSpc>
                <a:spcPct val="100000"/>
              </a:lnSpc>
              <a:spcBef>
                <a:spcPct val="20000"/>
              </a:spcBef>
              <a:spcAft>
                <a:spcPct val="0"/>
              </a:spcAft>
              <a:buClrTx/>
              <a:buSzTx/>
              <a:tabLst/>
              <a:defRPr/>
            </a:pPr>
            <a:r>
              <a:rPr lang="it-IT" altLang="it-IT" dirty="0">
                <a:solidFill>
                  <a:sysClr val="windowText" lastClr="000000"/>
                </a:solidFill>
                <a:latin typeface="Georgia" pitchFamily="18" charset="0"/>
              </a:rPr>
              <a:t>3.7. L’attività di informatica</a:t>
            </a:r>
          </a:p>
          <a:p>
            <a:pPr marR="0" lvl="0" algn="l" defTabSz="542925" rtl="0" eaLnBrk="0" fontAlgn="base" latinLnBrk="0" hangingPunct="0">
              <a:lnSpc>
                <a:spcPct val="100000"/>
              </a:lnSpc>
              <a:spcBef>
                <a:spcPct val="20000"/>
              </a:spcBef>
              <a:spcAft>
                <a:spcPct val="0"/>
              </a:spcAft>
              <a:buClrTx/>
              <a:buSzTx/>
              <a:tabLst/>
              <a:defRPr/>
            </a:pPr>
            <a:r>
              <a:rPr kumimoji="0" lang="it-IT" altLang="it-IT" b="0" i="0" u="none" strike="noStrike" kern="1200" cap="none" spc="0" normalizeH="0" noProof="0" dirty="0">
                <a:ln>
                  <a:noFill/>
                </a:ln>
                <a:solidFill>
                  <a:sysClr val="windowText" lastClr="000000"/>
                </a:solidFill>
                <a:effectLst/>
                <a:uLnTx/>
                <a:uFillTx/>
                <a:latin typeface="Georgia" pitchFamily="18" charset="0"/>
                <a:ea typeface="+mn-ea"/>
                <a:cs typeface="+mn-cs"/>
              </a:rPr>
              <a:t>Il quadro qualitativo è parecchio appannato, perché il processo tecnologico che nel settore si è avuto negli ultimi dieci anni ha trovato impreparate le amministrazioni pubbliche. Gli elaboratori elettronici, che erano all’inizio apparecchi di semplice registrazione di dati </a:t>
            </a:r>
            <a:r>
              <a:rPr kumimoji="0" lang="it-IT" altLang="it-IT" b="0" i="0" u="none" strike="noStrike" kern="1200" cap="none" spc="0" normalizeH="0" noProof="0" dirty="0" err="1">
                <a:ln>
                  <a:noFill/>
                </a:ln>
                <a:solidFill>
                  <a:sysClr val="windowText" lastClr="000000"/>
                </a:solidFill>
                <a:effectLst/>
                <a:uLnTx/>
                <a:uFillTx/>
                <a:latin typeface="Georgia" pitchFamily="18" charset="0"/>
                <a:ea typeface="+mn-ea"/>
                <a:cs typeface="+mn-cs"/>
              </a:rPr>
              <a:t>comp</a:t>
            </a:r>
            <a:r>
              <a:rPr lang="it-IT" altLang="it-IT" dirty="0">
                <a:solidFill>
                  <a:sysClr val="windowText" lastClr="000000"/>
                </a:solidFill>
                <a:latin typeface="Georgia" pitchFamily="18" charset="0"/>
              </a:rPr>
              <a:t>lessi, sono divenuti poi apparecchi di accertamento e verificazione, di calcolo, di partecipazione a fasi procedimentali di istruttoria, e infine di decisione.</a:t>
            </a:r>
          </a:p>
          <a:p>
            <a:pPr marR="0" lvl="0" algn="l" defTabSz="542925" rtl="0" eaLnBrk="0" fontAlgn="base" latinLnBrk="0" hangingPunct="0">
              <a:lnSpc>
                <a:spcPct val="100000"/>
              </a:lnSpc>
              <a:spcBef>
                <a:spcPct val="20000"/>
              </a:spcBef>
              <a:spcAft>
                <a:spcPct val="0"/>
              </a:spcAft>
              <a:buClrTx/>
              <a:buSzTx/>
              <a:tabLst/>
              <a:defRPr/>
            </a:pPr>
            <a:r>
              <a:rPr kumimoji="0" lang="it-IT" altLang="it-IT" b="0" i="0" u="none" strike="noStrike" kern="1200" cap="none" spc="0" normalizeH="0" noProof="0" dirty="0">
                <a:ln>
                  <a:noFill/>
                </a:ln>
                <a:solidFill>
                  <a:sysClr val="windowText" lastClr="000000"/>
                </a:solidFill>
                <a:effectLst/>
                <a:uLnTx/>
                <a:uFillTx/>
                <a:latin typeface="Georgia" pitchFamily="18" charset="0"/>
                <a:ea typeface="+mn-ea"/>
                <a:cs typeface="+mn-cs"/>
              </a:rPr>
              <a:t>…</a:t>
            </a:r>
          </a:p>
          <a:p>
            <a:pPr marR="0" lvl="0" algn="l" defTabSz="542925" rtl="0" eaLnBrk="0" fontAlgn="base" latinLnBrk="0" hangingPunct="0">
              <a:lnSpc>
                <a:spcPct val="100000"/>
              </a:lnSpc>
              <a:spcBef>
                <a:spcPct val="20000"/>
              </a:spcBef>
              <a:spcAft>
                <a:spcPct val="0"/>
              </a:spcAft>
              <a:buClrTx/>
              <a:buSzTx/>
              <a:tabLst/>
              <a:defRPr/>
            </a:pPr>
            <a:r>
              <a:rPr lang="it-IT" altLang="it-IT" dirty="0">
                <a:solidFill>
                  <a:sysClr val="windowText" lastClr="000000"/>
                </a:solidFill>
                <a:latin typeface="Georgia" pitchFamily="18" charset="0"/>
              </a:rPr>
              <a:t>Il fatto è che i sistemi informativi non servono più alle amministrazioni per fatti di gestione interna, ma servono proprio per amministrare, si proiettano cioè sempre più verso l’esterno.</a:t>
            </a:r>
          </a:p>
          <a:p>
            <a:pPr marR="0" lvl="0" algn="l" defTabSz="542925" rtl="0" eaLnBrk="0" fontAlgn="base" latinLnBrk="0" hangingPunct="0">
              <a:lnSpc>
                <a:spcPct val="100000"/>
              </a:lnSpc>
              <a:spcBef>
                <a:spcPct val="20000"/>
              </a:spcBef>
              <a:spcAft>
                <a:spcPct val="0"/>
              </a:spcAft>
              <a:buClrTx/>
              <a:buSzTx/>
              <a:tabLst/>
              <a:defRPr/>
            </a:pPr>
            <a:r>
              <a:rPr lang="it-IT" altLang="it-IT" dirty="0">
                <a:solidFill>
                  <a:sysClr val="windowText" lastClr="000000"/>
                </a:solidFill>
                <a:latin typeface="Georgia" pitchFamily="18" charset="0"/>
              </a:rPr>
              <a:t>Proposte:… istituzione in via amministrativa di un centro per i sistemi informativi dell’amministrazione pubblica</a:t>
            </a:r>
            <a:endParaRPr kumimoji="0" lang="it-IT" altLang="it-IT" b="0" i="0" u="none" strike="noStrike" kern="1200" cap="none" spc="0" normalizeH="0" noProof="0" dirty="0">
              <a:ln>
                <a:noFill/>
              </a:ln>
              <a:solidFill>
                <a:sysClr val="windowText" lastClr="000000"/>
              </a:solidFill>
              <a:effectLst/>
              <a:uLnTx/>
              <a:uFillTx/>
              <a:latin typeface="Georgia" pitchFamily="18" charset="0"/>
              <a:ea typeface="+mn-ea"/>
              <a:cs typeface="+mn-cs"/>
            </a:endParaRPr>
          </a:p>
          <a:p>
            <a:pPr marL="885825" marR="0" lvl="0" indent="-342900" algn="l" defTabSz="542925" rtl="0" eaLnBrk="0" fontAlgn="base" latinLnBrk="0" hangingPunct="0">
              <a:lnSpc>
                <a:spcPct val="100000"/>
              </a:lnSpc>
              <a:spcBef>
                <a:spcPct val="20000"/>
              </a:spcBef>
              <a:spcAft>
                <a:spcPct val="0"/>
              </a:spcAft>
              <a:buClrTx/>
              <a:buSzTx/>
              <a:buFontTx/>
              <a:buChar char="-"/>
              <a:tabLst/>
              <a:defRPr/>
            </a:pPr>
            <a:endParaRPr kumimoji="0" lang="it-IT" altLang="it-IT" sz="2000" b="0" i="0" u="none" strike="noStrike" kern="1200" cap="none" spc="0" normalizeH="0" baseline="0" noProof="0" dirty="0">
              <a:ln>
                <a:noFill/>
              </a:ln>
              <a:solidFill>
                <a:sysClr val="windowText" lastClr="000000"/>
              </a:solidFill>
              <a:effectLst/>
              <a:uLnTx/>
              <a:uFillTx/>
              <a:latin typeface="Georgia" pitchFamily="18" charset="0"/>
              <a:ea typeface="+mn-ea"/>
              <a:cs typeface="+mn-cs"/>
            </a:endParaRPr>
          </a:p>
          <a:p>
            <a:pPr marL="542925" marR="0" lvl="0" indent="0" algn="l" defTabSz="542925" rtl="0" eaLnBrk="0" fontAlgn="base" latinLnBrk="0" hangingPunct="0">
              <a:lnSpc>
                <a:spcPct val="100000"/>
              </a:lnSpc>
              <a:spcBef>
                <a:spcPct val="20000"/>
              </a:spcBef>
              <a:spcAft>
                <a:spcPct val="0"/>
              </a:spcAft>
              <a:buClrTx/>
              <a:buSzTx/>
              <a:buFont typeface="Arial" charset="0"/>
              <a:buNone/>
              <a:tabLst/>
              <a:defRPr/>
            </a:pPr>
            <a:endParaRPr kumimoji="0" lang="it-IT" altLang="it-IT" sz="16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4221378306"/>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4</a:t>
            </a:fld>
            <a:endParaRPr lang="it-IT" dirty="0">
              <a:latin typeface="Georgia" panose="02040502050405020303" pitchFamily="18" charset="0"/>
            </a:endParaRPr>
          </a:p>
        </p:txBody>
      </p:sp>
      <p:sp>
        <p:nvSpPr>
          <p:cNvPr id="8" name="Titolo 1"/>
          <p:cNvSpPr txBox="1">
            <a:spLocks/>
          </p:cNvSpPr>
          <p:nvPr/>
        </p:nvSpPr>
        <p:spPr bwMode="auto">
          <a:xfrm>
            <a:off x="971600" y="467854"/>
            <a:ext cx="6985000" cy="97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lvl="0">
              <a:lnSpc>
                <a:spcPct val="150000"/>
              </a:lnSpc>
              <a:defRPr/>
            </a:pPr>
            <a:r>
              <a:rPr lang="it-IT" sz="1400" dirty="0">
                <a:solidFill>
                  <a:prstClr val="black"/>
                </a:solidFill>
                <a:latin typeface="Georgia" panose="02040502050405020303" pitchFamily="18" charset="0"/>
              </a:rPr>
              <a:t>2. IL GIUDIZIO SUL BASSO LIVELLO DI DIGITALIZZAZIONE DELLA PA NELLE RACCOMANDAZIONI DELLA UE DEL 20.5.2020</a:t>
            </a:r>
          </a:p>
        </p:txBody>
      </p:sp>
      <p:sp>
        <p:nvSpPr>
          <p:cNvPr id="9" name="Segnaposto testo 6"/>
          <p:cNvSpPr txBox="1">
            <a:spLocks/>
          </p:cNvSpPr>
          <p:nvPr/>
        </p:nvSpPr>
        <p:spPr bwMode="auto">
          <a:xfrm>
            <a:off x="1298352" y="1772816"/>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defRPr/>
            </a:pPr>
            <a:r>
              <a:rPr lang="it-IT" altLang="it-IT" sz="1400" dirty="0">
                <a:solidFill>
                  <a:sysClr val="windowText" lastClr="000000"/>
                </a:solidFill>
                <a:latin typeface="Georgia" pitchFamily="18" charset="0"/>
              </a:rPr>
              <a:t>(24) Un'amministrazione pubblica efficace è cruciale per garantire che le misure adottate per affrontare l'emergenza e sostenere la ripresa economica non siano rallentate nella loro attuazione. L'erogazione delle prestazioni sociali, le misure a sostegno della liquidità, l'anticipazione degli investimenti, ecc. potrebbero non essere efficaci se ostacolate da impedimenti nel settore pubblico. Tra le carenze figurano la lunghezza delle procedure, tra cui quelle della giustizia civile, </a:t>
            </a:r>
            <a:r>
              <a:rPr lang="it-IT" altLang="it-IT" sz="1400" b="1" dirty="0">
                <a:solidFill>
                  <a:sysClr val="windowText" lastClr="000000"/>
                </a:solidFill>
                <a:latin typeface="Georgia" pitchFamily="18" charset="0"/>
              </a:rPr>
              <a:t>il basso livello di digitalizzazione e la scarsa capacità amministrativa. </a:t>
            </a:r>
            <a:r>
              <a:rPr lang="it-IT" altLang="it-IT" sz="1400" dirty="0">
                <a:solidFill>
                  <a:sysClr val="windowText" lastClr="000000"/>
                </a:solidFill>
                <a:latin typeface="Georgia" pitchFamily="18" charset="0"/>
              </a:rPr>
              <a:t>Le procedure e i controlli devono essere attuati rapidamente, in un contesto in cui vengono significativamente incrementate le risorse pubbliche a sostegno dell'attività economica. </a:t>
            </a:r>
            <a:r>
              <a:rPr lang="it-IT" altLang="it-IT" sz="1400" b="1" dirty="0">
                <a:solidFill>
                  <a:sysClr val="windowText" lastClr="000000"/>
                </a:solidFill>
                <a:latin typeface="Georgia" pitchFamily="18" charset="0"/>
              </a:rPr>
              <a:t>Prima della crisi la digitalizzazione nelle amministrazioni pubbliche era disomogenea. </a:t>
            </a:r>
          </a:p>
          <a:p>
            <a:pPr lvl="0" algn="just">
              <a:defRPr/>
            </a:pPr>
            <a:endParaRPr lang="it-IT" altLang="it-IT" sz="1400" b="1" dirty="0">
              <a:solidFill>
                <a:sysClr val="windowText" lastClr="000000"/>
              </a:solidFill>
              <a:latin typeface="Georgia" pitchFamily="18" charset="0"/>
            </a:endParaRPr>
          </a:p>
          <a:p>
            <a:pPr lvl="0" algn="just">
              <a:defRPr/>
            </a:pPr>
            <a:r>
              <a:rPr lang="it-IT" altLang="it-IT" sz="1400" b="1" dirty="0">
                <a:solidFill>
                  <a:sysClr val="windowText" lastClr="000000"/>
                </a:solidFill>
                <a:latin typeface="Georgia" pitchFamily="18" charset="0"/>
              </a:rPr>
              <a:t>L'interazione online tra le autorità e la popolazione era modesta e rimane bassa la percentuale di procedure amministrative gestite dalle regioni e dai comuni che possono essere avviate e portate a termine interamente in modo elettronico</a:t>
            </a:r>
            <a:r>
              <a:rPr lang="it-IT" altLang="it-IT" sz="1400" dirty="0">
                <a:solidFill>
                  <a:sysClr val="windowText" lastClr="000000"/>
                </a:solidFill>
                <a:latin typeface="Georgia" pitchFamily="18" charset="0"/>
              </a:rPr>
              <a:t>. </a:t>
            </a:r>
            <a:r>
              <a:rPr lang="it-IT" altLang="it-IT" sz="1400" b="1" dirty="0">
                <a:solidFill>
                  <a:sysClr val="windowText" lastClr="000000"/>
                </a:solidFill>
                <a:latin typeface="Georgia" pitchFamily="18" charset="0"/>
              </a:rPr>
              <a:t>La crisi ha inoltre messo in luce la mancanza di interoperabilità dei servizi pubblici digitali</a:t>
            </a:r>
            <a:r>
              <a:rPr lang="it-IT" altLang="it-IT" sz="1400" dirty="0">
                <a:solidFill>
                  <a:sysClr val="windowText" lastClr="000000"/>
                </a:solidFill>
                <a:latin typeface="Georgia" pitchFamily="18" charset="0"/>
              </a:rPr>
              <a:t>. </a:t>
            </a:r>
          </a:p>
        </p:txBody>
      </p:sp>
    </p:spTree>
    <p:extLst>
      <p:ext uri="{BB962C8B-B14F-4D97-AF65-F5344CB8AC3E}">
        <p14:creationId xmlns:p14="http://schemas.microsoft.com/office/powerpoint/2010/main" val="102559422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5</a:t>
            </a:fld>
            <a:endParaRPr lang="it-IT" dirty="0">
              <a:latin typeface="Georgia" panose="02040502050405020303" pitchFamily="18" charset="0"/>
            </a:endParaRPr>
          </a:p>
        </p:txBody>
      </p:sp>
      <p:sp>
        <p:nvSpPr>
          <p:cNvPr id="9" name="Titolo 1"/>
          <p:cNvSpPr txBox="1">
            <a:spLocks/>
          </p:cNvSpPr>
          <p:nvPr/>
        </p:nvSpPr>
        <p:spPr bwMode="auto">
          <a:xfrm>
            <a:off x="1423244" y="620688"/>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lvl="0">
              <a:lnSpc>
                <a:spcPct val="150000"/>
              </a:lnSpc>
              <a:defRPr/>
            </a:pPr>
            <a:r>
              <a:rPr lang="it-IT" dirty="0">
                <a:solidFill>
                  <a:prstClr val="black"/>
                </a:solidFill>
                <a:latin typeface="Georgia" panose="02040502050405020303" pitchFamily="18" charset="0"/>
              </a:rPr>
              <a:t>3. LA FRAMMENTAZIONE NORMATIVA (I)</a:t>
            </a:r>
          </a:p>
        </p:txBody>
      </p:sp>
      <p:sp>
        <p:nvSpPr>
          <p:cNvPr id="10" name="Segnaposto testo 2"/>
          <p:cNvSpPr txBox="1">
            <a:spLocks/>
          </p:cNvSpPr>
          <p:nvPr/>
        </p:nvSpPr>
        <p:spPr bwMode="auto">
          <a:xfrm>
            <a:off x="1423244" y="1628800"/>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it-IT" altLang="it-IT" sz="1800" b="0" i="0" u="none" strike="noStrike" kern="1200" cap="none" spc="0" normalizeH="0" baseline="0" noProof="0" dirty="0">
                <a:ln>
                  <a:noFill/>
                </a:ln>
                <a:solidFill>
                  <a:sysClr val="windowText" lastClr="000000"/>
                </a:solidFill>
                <a:effectLst/>
                <a:uLnTx/>
                <a:uFillTx/>
                <a:latin typeface="Georgia" panose="02040502050405020303" pitchFamily="18" charset="0"/>
              </a:rPr>
              <a:t>Il coordinamento informativo statistico e informatico dei dati dell’amministrazione statale, regionale e locale è materia di legislazione esclusiva dello Stato (art. 117, comma 2, lett. r, Cost.);</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it-IT" sz="2000" b="0" i="0" u="none" strike="noStrike" dirty="0">
                <a:solidFill>
                  <a:srgbClr val="4A4A4A"/>
                </a:solidFill>
                <a:effectLst/>
                <a:latin typeface="&amp;quot"/>
              </a:rPr>
              <a:t>[1. Gli atti amministrativi adottati da tutte le pubbliche amministrazioni sono di norma predisposti tramite i sistemi informativi automatizzati.] art. 3 D. </a:t>
            </a:r>
            <a:r>
              <a:rPr lang="it-IT" sz="2000" b="0" i="0" u="none" strike="noStrike" dirty="0" err="1">
                <a:solidFill>
                  <a:srgbClr val="4A4A4A"/>
                </a:solidFill>
                <a:effectLst/>
                <a:latin typeface="&amp;quot"/>
              </a:rPr>
              <a:t>L.vo</a:t>
            </a:r>
            <a:r>
              <a:rPr lang="it-IT" sz="2000" b="0" i="0" u="none" strike="noStrike" dirty="0">
                <a:solidFill>
                  <a:srgbClr val="4A4A4A"/>
                </a:solidFill>
                <a:effectLst/>
                <a:latin typeface="&amp;quot"/>
              </a:rPr>
              <a:t> n. 39/1993 </a:t>
            </a:r>
            <a:r>
              <a:rPr lang="it-IT" sz="2000" b="1" i="0" u="none" strike="noStrike" dirty="0">
                <a:solidFill>
                  <a:srgbClr val="4A4A4A"/>
                </a:solidFill>
                <a:effectLst/>
                <a:latin typeface="&amp;quot"/>
              </a:rPr>
              <a:t>abrogato</a:t>
            </a:r>
            <a:endParaRPr kumimoji="0" lang="it-IT" altLang="it-IT" sz="1800" b="1" i="0" u="none" strike="noStrike" kern="1200" cap="none" spc="0" normalizeH="0" baseline="0" noProof="0" dirty="0">
              <a:ln>
                <a:noFill/>
              </a:ln>
              <a:solidFill>
                <a:sysClr val="windowText" lastClr="000000"/>
              </a:solidFill>
              <a:effectLst/>
              <a:uLnTx/>
              <a:uFillTx/>
              <a:latin typeface="Georgia" panose="02040502050405020303"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it-IT" altLang="it-IT" sz="1800" dirty="0">
                <a:solidFill>
                  <a:sysClr val="windowText" lastClr="000000"/>
                </a:solidFill>
                <a:latin typeface="Georgia" panose="02040502050405020303" pitchFamily="18" charset="0"/>
              </a:rPr>
              <a:t>«</a:t>
            </a:r>
            <a:r>
              <a:rPr kumimoji="0" lang="it-IT" altLang="it-IT" sz="1800" b="0" i="0" u="none" strike="noStrike" kern="1200" cap="none" spc="0" normalizeH="0" baseline="0" noProof="0" dirty="0">
                <a:ln>
                  <a:noFill/>
                </a:ln>
                <a:solidFill>
                  <a:sysClr val="windowText" lastClr="000000"/>
                </a:solidFill>
                <a:effectLst/>
                <a:uLnTx/>
                <a:uFillTx/>
                <a:latin typeface="Georgia" panose="02040502050405020303" pitchFamily="18" charset="0"/>
              </a:rPr>
              <a:t>Per conseguire maggiore efficienza nella loro attività, le amministrazioni pubbliche agiscono mediante strumenti informatici e telematici, nei rapporti interni, tra le diverse amministrazioni e tra queste e i privati»  (art. 3 bis della Legge n. 241/1990, inserito dalla Legge n. 15/2005 e mod. nel 2020).</a:t>
            </a:r>
          </a:p>
        </p:txBody>
      </p:sp>
    </p:spTree>
    <p:extLst>
      <p:ext uri="{BB962C8B-B14F-4D97-AF65-F5344CB8AC3E}">
        <p14:creationId xmlns:p14="http://schemas.microsoft.com/office/powerpoint/2010/main" val="200074876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6</a:t>
            </a:fld>
            <a:endParaRPr lang="it-IT" dirty="0">
              <a:latin typeface="Georgia" panose="02040502050405020303" pitchFamily="18" charset="0"/>
            </a:endParaRPr>
          </a:p>
        </p:txBody>
      </p:sp>
      <p:sp>
        <p:nvSpPr>
          <p:cNvPr id="22" name="Titolo 1"/>
          <p:cNvSpPr txBox="1">
            <a:spLocks/>
          </p:cNvSpPr>
          <p:nvPr/>
        </p:nvSpPr>
        <p:spPr bwMode="auto">
          <a:xfrm>
            <a:off x="1305107" y="548680"/>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nSpc>
                <a:spcPct val="150000"/>
              </a:lnSpc>
              <a:defRPr/>
            </a:pPr>
            <a:r>
              <a:rPr lang="it-IT" dirty="0">
                <a:solidFill>
                  <a:prstClr val="black"/>
                </a:solidFill>
                <a:latin typeface="Georgia" panose="02040502050405020303" pitchFamily="18" charset="0"/>
              </a:rPr>
              <a:t>3. LA FRAMMENTAZIONE NORMATIVA (II)</a:t>
            </a:r>
          </a:p>
        </p:txBody>
      </p:sp>
      <p:sp>
        <p:nvSpPr>
          <p:cNvPr id="24" name="Segnaposto testo 2"/>
          <p:cNvSpPr txBox="1">
            <a:spLocks/>
          </p:cNvSpPr>
          <p:nvPr/>
        </p:nvSpPr>
        <p:spPr bwMode="auto">
          <a:xfrm>
            <a:off x="1328788" y="1628874"/>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it-IT" altLang="it-IT" sz="1800" b="0" i="0" u="none" strike="noStrike" kern="1200" cap="none" spc="0" normalizeH="0" baseline="0" noProof="0" dirty="0">
              <a:ln>
                <a:noFill/>
              </a:ln>
              <a:solidFill>
                <a:sysClr val="windowText" lastClr="000000"/>
              </a:solidFill>
              <a:effectLst/>
              <a:uLnTx/>
              <a:uFillTx/>
              <a:latin typeface="Georgia" panose="02040502050405020303"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it-IT" altLang="it-IT" sz="1800" dirty="0">
                <a:solidFill>
                  <a:sysClr val="windowText" lastClr="000000"/>
                </a:solidFill>
                <a:latin typeface="Georgia" panose="02040502050405020303" pitchFamily="18" charset="0"/>
              </a:rPr>
              <a:t>	</a:t>
            </a:r>
            <a:endParaRPr kumimoji="0" lang="it-IT" altLang="it-IT" sz="1800" b="0" i="0" u="none" strike="noStrike" kern="1200" cap="none" spc="0" normalizeH="0" baseline="0" noProof="0" dirty="0">
              <a:ln>
                <a:noFill/>
              </a:ln>
              <a:solidFill>
                <a:sysClr val="windowText" lastClr="000000"/>
              </a:solidFill>
              <a:effectLst/>
              <a:uLnTx/>
              <a:uFillTx/>
              <a:latin typeface="Georgia" panose="02040502050405020303" pitchFamily="18" charset="0"/>
            </a:endParaRPr>
          </a:p>
        </p:txBody>
      </p:sp>
      <p:sp>
        <p:nvSpPr>
          <p:cNvPr id="6" name="Segnaposto testo 2"/>
          <p:cNvSpPr txBox="1">
            <a:spLocks/>
          </p:cNvSpPr>
          <p:nvPr/>
        </p:nvSpPr>
        <p:spPr bwMode="auto">
          <a:xfrm>
            <a:off x="1461840" y="1628874"/>
            <a:ext cx="6985000" cy="4104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0" indent="-342900" algn="just" defTabSz="914400">
              <a:buFontTx/>
              <a:buChar char="-"/>
              <a:defRPr/>
            </a:pPr>
            <a:r>
              <a:rPr lang="it-IT" sz="1400" dirty="0">
                <a:latin typeface="Georgia" panose="02040502050405020303" pitchFamily="18" charset="0"/>
              </a:rPr>
              <a:t>«Lo Stato, le Regioni e le autonomie locali assicurano la disponibilità, la gestione, l'accesso, la trasmissione, la conservazione e la fruibilità dell'informazione in modalità digitale e si organizzano ed agiscono a tale fine utilizzando con le modalità più appropriate e nel modo più adeguato al soddisfacimento degli interessi degli utenti le tecnologie dell'informazione e della comunicazione»  (art. 2, comma 1, D. </a:t>
            </a:r>
            <a:r>
              <a:rPr lang="it-IT" sz="1400" dirty="0" err="1">
                <a:latin typeface="Georgia" panose="02040502050405020303" pitchFamily="18" charset="0"/>
              </a:rPr>
              <a:t>L.vo</a:t>
            </a:r>
            <a:r>
              <a:rPr lang="it-IT" sz="1400" dirty="0">
                <a:latin typeface="Georgia" panose="02040502050405020303" pitchFamily="18" charset="0"/>
              </a:rPr>
              <a:t> n. 82/2005) (Codice dell’amministrazione digitale)</a:t>
            </a:r>
          </a:p>
          <a:p>
            <a:pPr marL="342900" lvl="0" indent="-342900" algn="just" defTabSz="914400">
              <a:buFontTx/>
              <a:buChar char="-"/>
              <a:defRPr/>
            </a:pPr>
            <a:endParaRPr lang="it-IT" sz="1400" dirty="0">
              <a:latin typeface="Georgia" panose="02040502050405020303" pitchFamily="18" charset="0"/>
            </a:endParaRPr>
          </a:p>
          <a:p>
            <a:pPr marL="342900" lvl="0" indent="-342900" algn="just" defTabSz="914400">
              <a:buFontTx/>
              <a:buChar char="-"/>
              <a:defRPr/>
            </a:pPr>
            <a:r>
              <a:rPr lang="it-IT" sz="1400" i="1" dirty="0">
                <a:latin typeface="Georgia" panose="02040502050405020303" pitchFamily="18" charset="0"/>
              </a:rPr>
              <a:t>[ 1. La partecipazione al procedimento amministrativo e il diritto di accesso ai documenti amministrativi sono esercitabili mediante l'uso delle tecnologie dell'informazione e della comunicazione secondo quanto disposto dagli articoli 59 e 60 del decreto del Presidente della Repubblica 28 dicembre 2000, n. 445.</a:t>
            </a:r>
          </a:p>
          <a:p>
            <a:pPr marL="342900" lvl="0" indent="-342900" algn="just" defTabSz="914400">
              <a:buFontTx/>
              <a:buChar char="-"/>
              <a:defRPr/>
            </a:pPr>
            <a:r>
              <a:rPr lang="it-IT" sz="1400" i="1" dirty="0">
                <a:latin typeface="Georgia" panose="02040502050405020303" pitchFamily="18" charset="0"/>
              </a:rPr>
              <a:t>2. Ogni atto e documento può essere trasmesso alle pubbliche amministrazioni con l'uso delle tecnologie dell'informazione e della comunicazione se formato ed inviato nel rispetto della vigente normativa.] (1) </a:t>
            </a:r>
          </a:p>
          <a:p>
            <a:pPr marL="342900" lvl="0" indent="-342900" algn="just" defTabSz="914400">
              <a:buFontTx/>
              <a:buChar char="-"/>
              <a:defRPr/>
            </a:pPr>
            <a:r>
              <a:rPr lang="it-IT" sz="1400" dirty="0">
                <a:latin typeface="Georgia" panose="02040502050405020303" pitchFamily="18" charset="0"/>
              </a:rPr>
              <a:t>(1) </a:t>
            </a:r>
            <a:r>
              <a:rPr lang="it-IT" sz="1400" b="1" dirty="0">
                <a:latin typeface="Georgia" panose="02040502050405020303" pitchFamily="18" charset="0"/>
              </a:rPr>
              <a:t>Articolo 4</a:t>
            </a:r>
            <a:r>
              <a:rPr lang="it-IT" sz="1400" dirty="0">
                <a:latin typeface="Georgia" panose="02040502050405020303" pitchFamily="18" charset="0"/>
              </a:rPr>
              <a:t> del </a:t>
            </a:r>
            <a:r>
              <a:rPr lang="it-IT" sz="1400" dirty="0" err="1">
                <a:latin typeface="Georgia" panose="02040502050405020303" pitchFamily="18" charset="0"/>
              </a:rPr>
              <a:t>D.Lvo</a:t>
            </a:r>
            <a:r>
              <a:rPr lang="it-IT" sz="1400" dirty="0">
                <a:latin typeface="Georgia" panose="02040502050405020303" pitchFamily="18" charset="0"/>
              </a:rPr>
              <a:t> n. 82/2005 </a:t>
            </a:r>
            <a:r>
              <a:rPr lang="it-IT" sz="1400" b="1" dirty="0">
                <a:latin typeface="Georgia" panose="02040502050405020303" pitchFamily="18" charset="0"/>
              </a:rPr>
              <a:t>abrogato</a:t>
            </a:r>
            <a:r>
              <a:rPr lang="it-IT" sz="1400" dirty="0">
                <a:latin typeface="Georgia" panose="02040502050405020303" pitchFamily="18" charset="0"/>
              </a:rPr>
              <a:t> dall'articolo 64, comma 1, lettera a), del </a:t>
            </a:r>
            <a:r>
              <a:rPr lang="it-IT" sz="1400" dirty="0" err="1">
                <a:latin typeface="Georgia" panose="02040502050405020303" pitchFamily="18" charset="0"/>
              </a:rPr>
              <a:t>D.Lgs.</a:t>
            </a:r>
            <a:r>
              <a:rPr lang="it-IT" sz="1400" dirty="0">
                <a:latin typeface="Georgia" panose="02040502050405020303" pitchFamily="18" charset="0"/>
              </a:rPr>
              <a:t> 26 agosto 2016, n. 179.</a:t>
            </a:r>
          </a:p>
          <a:p>
            <a:pPr marL="342900" lvl="0" indent="-342900" algn="just" defTabSz="914400">
              <a:defRPr/>
            </a:pPr>
            <a:endParaRPr lang="it-IT" sz="1400" dirty="0">
              <a:latin typeface="Georgia" panose="02040502050405020303" pitchFamily="18" charset="0"/>
            </a:endParaRPr>
          </a:p>
          <a:p>
            <a:pPr marL="342900" lvl="0" indent="-342900" algn="just" defTabSz="914400">
              <a:defRPr/>
            </a:pPr>
            <a:endParaRPr lang="it-IT" sz="1400" dirty="0">
              <a:latin typeface="Georgia" panose="02040502050405020303" pitchFamily="18" charset="0"/>
            </a:endParaRPr>
          </a:p>
          <a:p>
            <a:pPr marL="342900" lvl="0" indent="-342900" algn="just" defTabSz="914400">
              <a:defRPr/>
            </a:pPr>
            <a:endParaRPr lang="it-IT" altLang="it-IT" sz="1800" dirty="0">
              <a:solidFill>
                <a:sysClr val="windowText" lastClr="000000"/>
              </a:solidFill>
              <a:latin typeface="Georgia" panose="02040502050405020303" pitchFamily="18" charset="0"/>
            </a:endParaRPr>
          </a:p>
          <a:p>
            <a:pPr marL="342900" lvl="0" indent="-342900" algn="just" defTabSz="914400">
              <a:defRPr/>
            </a:pPr>
            <a:endParaRPr lang="it-IT" altLang="it-IT" sz="1800" dirty="0">
              <a:solidFill>
                <a:sysClr val="windowText" lastClr="000000"/>
              </a:solidFill>
              <a:latin typeface="Georgia" panose="02040502050405020303" pitchFamily="18" charset="0"/>
            </a:endParaRPr>
          </a:p>
        </p:txBody>
      </p:sp>
    </p:spTree>
    <p:extLst>
      <p:ext uri="{BB962C8B-B14F-4D97-AF65-F5344CB8AC3E}">
        <p14:creationId xmlns:p14="http://schemas.microsoft.com/office/powerpoint/2010/main" val="1472205516"/>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7</a:t>
            </a:fld>
            <a:endParaRPr lang="it-IT" dirty="0">
              <a:latin typeface="Georgia" panose="02040502050405020303" pitchFamily="18" charset="0"/>
            </a:endParaRPr>
          </a:p>
        </p:txBody>
      </p:sp>
      <p:sp>
        <p:nvSpPr>
          <p:cNvPr id="8" name="Titolo 1"/>
          <p:cNvSpPr txBox="1">
            <a:spLocks/>
          </p:cNvSpPr>
          <p:nvPr/>
        </p:nvSpPr>
        <p:spPr bwMode="auto">
          <a:xfrm>
            <a:off x="1331640" y="764704"/>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altLang="it-IT" sz="1800" b="1" i="0" u="none" strike="noStrike" kern="1200" cap="none" spc="0" normalizeH="0" baseline="0" noProof="0" dirty="0">
              <a:ln>
                <a:noFill/>
              </a:ln>
              <a:solidFill>
                <a:srgbClr val="014A99"/>
              </a:solidFill>
              <a:effectLst/>
              <a:uLnTx/>
              <a:uFillTx/>
              <a:latin typeface="Calibri"/>
              <a:ea typeface="+mj-ea"/>
              <a:cs typeface="+mj-cs"/>
            </a:endParaRPr>
          </a:p>
        </p:txBody>
      </p:sp>
      <p:sp>
        <p:nvSpPr>
          <p:cNvPr id="10" name="Titolo 1"/>
          <p:cNvSpPr txBox="1">
            <a:spLocks/>
          </p:cNvSpPr>
          <p:nvPr/>
        </p:nvSpPr>
        <p:spPr bwMode="auto">
          <a:xfrm>
            <a:off x="1665234" y="426230"/>
            <a:ext cx="6985000" cy="12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dirty="0">
                <a:solidFill>
                  <a:prstClr val="black"/>
                </a:solidFill>
                <a:latin typeface="Georgia" panose="02040502050405020303" pitchFamily="18" charset="0"/>
              </a:rPr>
              <a:t>3. LA FRAMMENTAZIONE NORMATIVA (III)</a:t>
            </a:r>
          </a:p>
          <a:p>
            <a:pPr marL="542925" lvl="0" algn="ctr">
              <a:lnSpc>
                <a:spcPct val="150000"/>
              </a:lnSpc>
              <a:defRPr/>
            </a:pPr>
            <a:endParaRPr lang="it-IT" dirty="0">
              <a:solidFill>
                <a:schemeClr val="accent1">
                  <a:lumMod val="75000"/>
                </a:schemeClr>
              </a:solidFill>
              <a:latin typeface="Georgia" panose="02040502050405020303" pitchFamily="18" charset="0"/>
            </a:endParaRPr>
          </a:p>
        </p:txBody>
      </p:sp>
      <p:sp>
        <p:nvSpPr>
          <p:cNvPr id="11" name="Segnaposto testo 2"/>
          <p:cNvSpPr txBox="1">
            <a:spLocks/>
          </p:cNvSpPr>
          <p:nvPr/>
        </p:nvSpPr>
        <p:spPr bwMode="auto">
          <a:xfrm>
            <a:off x="998046" y="1601347"/>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0" indent="-342900" defTabSz="914400">
              <a:defRPr/>
            </a:pPr>
            <a:r>
              <a:rPr lang="it-IT" sz="1400" dirty="0">
                <a:latin typeface="Georgia" panose="02040502050405020303" pitchFamily="18" charset="0"/>
              </a:rPr>
              <a:t>	Le pubbliche amministrazioni nell'organizzare autonomamente la propria attività utilizzano le tecnologie dell'informazione e della comunicazione per la realizzazione degli obiettivi di efficienza, efficacia, economicità, imparzialità, trasparenza, semplificazione e partecipazione nel rispetto dei principi di uguaglianza e di non discriminazione, </a:t>
            </a:r>
            <a:r>
              <a:rPr lang="it-IT" sz="1400" dirty="0" err="1">
                <a:latin typeface="Georgia" panose="02040502050405020303" pitchFamily="18" charset="0"/>
              </a:rPr>
              <a:t>nonche</a:t>
            </a:r>
            <a:r>
              <a:rPr lang="it-IT" sz="1400" dirty="0">
                <a:latin typeface="Georgia" panose="02040502050405020303" pitchFamily="18" charset="0"/>
              </a:rPr>
              <a:t>' per 'effettivo riconoscimento dei diritti dei cittadini e delle imprese di cui al presente Codice in </a:t>
            </a:r>
            <a:r>
              <a:rPr lang="it-IT" sz="1400" dirty="0" err="1">
                <a:latin typeface="Georgia" panose="02040502050405020303" pitchFamily="18" charset="0"/>
              </a:rPr>
              <a:t>conformita'</a:t>
            </a:r>
            <a:r>
              <a:rPr lang="it-IT" sz="1400" dirty="0">
                <a:latin typeface="Georgia" panose="02040502050405020303" pitchFamily="18" charset="0"/>
              </a:rPr>
              <a:t> agli obiettivi indicati nel Piano triennale per l'informatica nella pubblica amministrazione di cui all'articolo 14-bis, comma 2, lettera b) </a:t>
            </a:r>
          </a:p>
          <a:p>
            <a:pPr marL="342900" lvl="0" indent="-342900" defTabSz="914400">
              <a:defRPr/>
            </a:pPr>
            <a:r>
              <a:rPr lang="it-IT" sz="1400" dirty="0">
                <a:latin typeface="Georgia" panose="02040502050405020303" pitchFamily="18" charset="0"/>
              </a:rPr>
              <a:t>	(Art. 12, comma 1, D.L.vo n. 82/2005) .</a:t>
            </a:r>
          </a:p>
          <a:p>
            <a:pPr marL="342900" lvl="0" indent="-342900" defTabSz="914400">
              <a:defRPr/>
            </a:pPr>
            <a:endParaRPr lang="it-IT" altLang="it-IT" sz="1400" dirty="0">
              <a:solidFill>
                <a:sysClr val="windowText" lastClr="000000"/>
              </a:solidFill>
              <a:latin typeface="Georgia" panose="02040502050405020303" pitchFamily="18" charset="0"/>
            </a:endParaRPr>
          </a:p>
          <a:p>
            <a:pPr marL="342900" lvl="0" indent="-342900" defTabSz="914400">
              <a:defRPr/>
            </a:pPr>
            <a:r>
              <a:rPr lang="it-IT" altLang="it-IT" sz="1400" dirty="0">
                <a:solidFill>
                  <a:sysClr val="windowText" lastClr="000000"/>
                </a:solidFill>
                <a:latin typeface="Georgia" panose="02040502050405020303" pitchFamily="18" charset="0"/>
              </a:rPr>
              <a:t>	Le pubbliche amministrazioni utilizzano, nei rapporti interni, in quelli con altre amministrazioni e con i privati, le tecnologie dell'informazione e della comunicazione, garantendo l'interoperabilità dei sistemi e l'integrazione dei processi di servizio fra le diverse amministrazioni nel rispetto delle Linee guida</a:t>
            </a:r>
            <a:r>
              <a:rPr lang="en-US" altLang="it-IT" sz="1400" dirty="0">
                <a:solidFill>
                  <a:sysClr val="windowText" lastClr="000000"/>
                </a:solidFill>
                <a:latin typeface="Georgia" panose="02040502050405020303" pitchFamily="18" charset="0"/>
              </a:rPr>
              <a:t>) (Art. 12, comma 2, </a:t>
            </a:r>
            <a:r>
              <a:rPr lang="en-US" altLang="it-IT" sz="1400" dirty="0" err="1">
                <a:solidFill>
                  <a:sysClr val="windowText" lastClr="000000"/>
                </a:solidFill>
                <a:latin typeface="Georgia" panose="02040502050405020303" pitchFamily="18" charset="0"/>
              </a:rPr>
              <a:t>D.L.vo</a:t>
            </a:r>
            <a:r>
              <a:rPr lang="en-US" altLang="it-IT" sz="1400" dirty="0">
                <a:solidFill>
                  <a:sysClr val="windowText" lastClr="000000"/>
                </a:solidFill>
                <a:latin typeface="Georgia" panose="02040502050405020303" pitchFamily="18" charset="0"/>
              </a:rPr>
              <a:t> n. 82/2005) .</a:t>
            </a:r>
          </a:p>
          <a:p>
            <a:pPr marL="342900" lvl="0" indent="-342900" defTabSz="914400">
              <a:defRPr/>
            </a:pPr>
            <a:r>
              <a:rPr lang="it-IT" altLang="it-IT" sz="1400" dirty="0">
                <a:solidFill>
                  <a:sysClr val="windowText" lastClr="000000"/>
                </a:solidFill>
                <a:latin typeface="Georgia" panose="02040502050405020303" pitchFamily="18" charset="0"/>
              </a:rPr>
              <a:t>  .</a:t>
            </a:r>
          </a:p>
        </p:txBody>
      </p:sp>
    </p:spTree>
    <p:extLst>
      <p:ext uri="{BB962C8B-B14F-4D97-AF65-F5344CB8AC3E}">
        <p14:creationId xmlns:p14="http://schemas.microsoft.com/office/powerpoint/2010/main" val="114614936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8</a:t>
            </a:fld>
            <a:endParaRPr lang="it-IT" dirty="0">
              <a:latin typeface="Georgia" panose="02040502050405020303" pitchFamily="18" charset="0"/>
            </a:endParaRPr>
          </a:p>
        </p:txBody>
      </p:sp>
      <p:sp>
        <p:nvSpPr>
          <p:cNvPr id="8" name="Titolo 1"/>
          <p:cNvSpPr txBox="1">
            <a:spLocks/>
          </p:cNvSpPr>
          <p:nvPr/>
        </p:nvSpPr>
        <p:spPr bwMode="auto">
          <a:xfrm>
            <a:off x="1331640" y="836712"/>
            <a:ext cx="6985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r>
              <a:rPr lang="it-IT" dirty="0">
                <a:solidFill>
                  <a:prstClr val="black"/>
                </a:solidFill>
                <a:latin typeface="Georgia" panose="02040502050405020303" pitchFamily="18" charset="0"/>
              </a:rPr>
              <a:t>3. LA FRAMMENTAZIONE NORMATIVA (IV)</a:t>
            </a:r>
          </a:p>
          <a:p>
            <a:pPr marL="542925" lvl="0" algn="ctr">
              <a:lnSpc>
                <a:spcPct val="150000"/>
              </a:lnSpc>
              <a:defRPr/>
            </a:pPr>
            <a:endParaRPr lang="it-IT" dirty="0">
              <a:solidFill>
                <a:schemeClr val="accent1">
                  <a:lumMod val="75000"/>
                </a:schemeClr>
              </a:solidFill>
              <a:latin typeface="Georgia" panose="02040502050405020303" pitchFamily="18" charset="0"/>
            </a:endParaRPr>
          </a:p>
        </p:txBody>
      </p:sp>
      <p:sp>
        <p:nvSpPr>
          <p:cNvPr id="9" name="Segnaposto testo 2"/>
          <p:cNvSpPr txBox="1">
            <a:spLocks/>
          </p:cNvSpPr>
          <p:nvPr/>
        </p:nvSpPr>
        <p:spPr bwMode="auto">
          <a:xfrm>
            <a:off x="785540" y="1772816"/>
            <a:ext cx="7561064" cy="3960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defRPr/>
            </a:pPr>
            <a:r>
              <a:rPr lang="it-IT" sz="1200" dirty="0">
                <a:solidFill>
                  <a:sysClr val="windowText" lastClr="000000"/>
                </a:solidFill>
                <a:latin typeface="Georgia" panose="02040502050405020303" pitchFamily="18" charset="0"/>
              </a:rPr>
              <a:t>1. La trasparenza è intesa come accessibilità totale dei dati e documenti detenuti dalle pubbliche amministrazioni, allo scopo di tutelare i diritti dei cittadini, promuovere la partecipazione degli interessati all'attività amministrativa e favorire forme diffuse di controllo sul perseguimento delle funzioni istituzionali e sull'utilizzo delle risorse pubbliche .</a:t>
            </a:r>
          </a:p>
          <a:p>
            <a:pPr lvl="0" algn="just">
              <a:defRPr/>
            </a:pPr>
            <a:r>
              <a:rPr lang="it-IT" sz="1200" dirty="0">
                <a:solidFill>
                  <a:sysClr val="windowText" lastClr="000000"/>
                </a:solidFill>
                <a:latin typeface="Georgia" panose="02040502050405020303" pitchFamily="18" charset="0"/>
              </a:rPr>
              <a:t>2. La trasparenza, nel rispetto delle disposizioni in materia di segreto di Stato, di segreto d'ufficio, di segreto statistico e di protezione dei dati personali, concorre ad attuare il principio democratico e i principi costituzionali di eguaglianza, di imparzialità, buon andamento, responsabilità, efficacia ed efficienza nell'utilizzo di risorse pubbliche, integrità e lealtà nel servizio alla nazione. Essa è condizione di garanzia delle libertà individuali e collettive, nonché dei diritti civili, politici e sociali, integra il diritto ad una buona amministrazione e concorre alla realizzazione di una amministrazione aperta, al servizio del cittadino.</a:t>
            </a:r>
          </a:p>
          <a:p>
            <a:pPr lvl="0" algn="just">
              <a:defRPr/>
            </a:pPr>
            <a:r>
              <a:rPr lang="it-IT" sz="1200" dirty="0">
                <a:solidFill>
                  <a:sysClr val="windowText" lastClr="000000"/>
                </a:solidFill>
                <a:latin typeface="Georgia" panose="02040502050405020303" pitchFamily="18" charset="0"/>
              </a:rPr>
              <a:t>3. Le disposizioni del presente decreto, nonché le norme di attuazione adottate ai sensi dell'articolo 48, integrano l'individuazione del livello essenziale delle prestazioni erogate dalle amministrazioni pubbliche a fini di trasparenza, prevenzione, contrasto della corruzione e della cattiva amministrazione, a norma dell'articolo 117, secondo comma, lettera m), della Costituzione e costituiscono altresì esercizio della funzione di coordinamento informativo statistico e informatico dei dati dell'amministrazione statale, regionale e locale, di cui all'articolo 117, secondo comma, lettera r), della Costituzione. (</a:t>
            </a:r>
            <a:r>
              <a:rPr lang="it-IT" sz="1200" b="1" dirty="0">
                <a:solidFill>
                  <a:sysClr val="windowText" lastClr="000000"/>
                </a:solidFill>
                <a:latin typeface="Georgia" panose="02040502050405020303" pitchFamily="18" charset="0"/>
              </a:rPr>
              <a:t>art. 1 del </a:t>
            </a:r>
            <a:r>
              <a:rPr lang="it-IT" sz="1200" b="1" dirty="0" err="1">
                <a:solidFill>
                  <a:sysClr val="windowText" lastClr="000000"/>
                </a:solidFill>
                <a:latin typeface="Georgia" panose="02040502050405020303" pitchFamily="18" charset="0"/>
              </a:rPr>
              <a:t>D.Lvo</a:t>
            </a:r>
            <a:r>
              <a:rPr lang="it-IT" sz="1200" b="1" dirty="0">
                <a:solidFill>
                  <a:sysClr val="windowText" lastClr="000000"/>
                </a:solidFill>
                <a:latin typeface="Georgia" panose="02040502050405020303" pitchFamily="18" charset="0"/>
              </a:rPr>
              <a:t> n. 33/2013</a:t>
            </a:r>
            <a:r>
              <a:rPr lang="it-IT" sz="1200" dirty="0">
                <a:solidFill>
                  <a:sysClr val="windowText" lastClr="000000"/>
                </a:solidFill>
                <a:latin typeface="Georgia" panose="02040502050405020303" pitchFamily="18" charset="0"/>
              </a:rPr>
              <a:t>)</a:t>
            </a:r>
          </a:p>
        </p:txBody>
      </p:sp>
    </p:spTree>
    <p:extLst>
      <p:ext uri="{BB962C8B-B14F-4D97-AF65-F5344CB8AC3E}">
        <p14:creationId xmlns:p14="http://schemas.microsoft.com/office/powerpoint/2010/main" val="5348444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dirty="0">
                <a:latin typeface="Georgia" panose="02040502050405020303" pitchFamily="18" charset="0"/>
              </a:rPr>
              <a:t>www.fantigrossi.it</a:t>
            </a:r>
          </a:p>
        </p:txBody>
      </p:sp>
      <p:sp>
        <p:nvSpPr>
          <p:cNvPr id="5" name="Segnaposto numero diapositiva 4"/>
          <p:cNvSpPr>
            <a:spLocks noGrp="1"/>
          </p:cNvSpPr>
          <p:nvPr>
            <p:ph type="sldNum" sz="quarter" idx="12"/>
          </p:nvPr>
        </p:nvSpPr>
        <p:spPr/>
        <p:txBody>
          <a:bodyPr/>
          <a:lstStyle/>
          <a:p>
            <a:fld id="{647A1D05-5633-4075-9CE9-05C919189EDC}" type="slidenum">
              <a:rPr lang="it-IT" smtClean="0">
                <a:latin typeface="Georgia" panose="02040502050405020303" pitchFamily="18" charset="0"/>
              </a:rPr>
              <a:t>9</a:t>
            </a:fld>
            <a:endParaRPr lang="it-IT" dirty="0">
              <a:latin typeface="Georgia" panose="02040502050405020303" pitchFamily="18" charset="0"/>
            </a:endParaRPr>
          </a:p>
        </p:txBody>
      </p:sp>
      <p:sp>
        <p:nvSpPr>
          <p:cNvPr id="8" name="Titolo 1"/>
          <p:cNvSpPr txBox="1">
            <a:spLocks/>
          </p:cNvSpPr>
          <p:nvPr/>
        </p:nvSpPr>
        <p:spPr bwMode="auto">
          <a:xfrm>
            <a:off x="1456779" y="624874"/>
            <a:ext cx="69850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kern="1200">
                <a:solidFill>
                  <a:srgbClr val="014A99"/>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a:lstStyle>
          <a:p>
            <a:pPr marL="542925" algn="ctr">
              <a:lnSpc>
                <a:spcPct val="150000"/>
              </a:lnSpc>
              <a:defRPr/>
            </a:pPr>
            <a:endParaRPr lang="it-IT" dirty="0">
              <a:solidFill>
                <a:prstClr val="black"/>
              </a:solidFill>
              <a:latin typeface="Georgia" panose="02040502050405020303" pitchFamily="18" charset="0"/>
            </a:endParaRPr>
          </a:p>
          <a:p>
            <a:pPr marL="542925" algn="ctr">
              <a:lnSpc>
                <a:spcPct val="150000"/>
              </a:lnSpc>
              <a:defRPr/>
            </a:pPr>
            <a:r>
              <a:rPr lang="it-IT" dirty="0">
                <a:solidFill>
                  <a:prstClr val="black"/>
                </a:solidFill>
                <a:latin typeface="Georgia" panose="02040502050405020303" pitchFamily="18" charset="0"/>
              </a:rPr>
              <a:t>3. LA FRAMMENTAZIONE NORMATIVA (V)</a:t>
            </a:r>
          </a:p>
          <a:p>
            <a:pPr marL="542925" lvl="0" algn="ctr">
              <a:lnSpc>
                <a:spcPct val="150000"/>
              </a:lnSpc>
              <a:defRPr/>
            </a:pPr>
            <a:endParaRPr lang="it-IT" dirty="0">
              <a:solidFill>
                <a:prstClr val="black"/>
              </a:solidFill>
              <a:latin typeface="Georgia" panose="02040502050405020303" pitchFamily="18" charset="0"/>
            </a:endParaRPr>
          </a:p>
          <a:p>
            <a:pPr marL="542925" lvl="0" algn="ctr">
              <a:lnSpc>
                <a:spcPct val="150000"/>
              </a:lnSpc>
              <a:defRPr/>
            </a:pPr>
            <a:endParaRPr lang="it-IT" dirty="0">
              <a:solidFill>
                <a:prstClr val="black"/>
              </a:solidFill>
              <a:latin typeface="Georgia" panose="02040502050405020303" pitchFamily="18" charset="0"/>
            </a:endParaRPr>
          </a:p>
        </p:txBody>
      </p:sp>
      <p:sp>
        <p:nvSpPr>
          <p:cNvPr id="9" name="Segnaposto testo 2"/>
          <p:cNvSpPr txBox="1">
            <a:spLocks/>
          </p:cNvSpPr>
          <p:nvPr/>
        </p:nvSpPr>
        <p:spPr bwMode="auto">
          <a:xfrm>
            <a:off x="971600" y="1628800"/>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2925" marR="0" lvl="0" indent="0" algn="l" defTabSz="542925" rtl="0" eaLnBrk="0" fontAlgn="base" latinLnBrk="0" hangingPunct="0">
              <a:lnSpc>
                <a:spcPct val="100000"/>
              </a:lnSpc>
              <a:spcBef>
                <a:spcPct val="20000"/>
              </a:spcBef>
              <a:spcAft>
                <a:spcPct val="0"/>
              </a:spcAft>
              <a:buClrTx/>
              <a:buSzTx/>
              <a:buFont typeface="Arial" charset="0"/>
              <a:buNone/>
              <a:tabLst/>
              <a:defRPr/>
            </a:pPr>
            <a:endParaRPr kumimoji="0" lang="it-IT" sz="1600" b="0" i="0" u="none" strike="noStrike" kern="1200" cap="none" spc="0" normalizeH="0" baseline="0" noProof="0" dirty="0">
              <a:ln>
                <a:noFill/>
              </a:ln>
              <a:solidFill>
                <a:sysClr val="windowText" lastClr="000000"/>
              </a:solidFill>
              <a:effectLst/>
              <a:uLnTx/>
              <a:uFillTx/>
              <a:latin typeface="Georgia" panose="02040502050405020303" pitchFamily="18" charset="0"/>
            </a:endParaRPr>
          </a:p>
        </p:txBody>
      </p:sp>
      <p:sp>
        <p:nvSpPr>
          <p:cNvPr id="6" name="Segnaposto testo 2"/>
          <p:cNvSpPr txBox="1">
            <a:spLocks/>
          </p:cNvSpPr>
          <p:nvPr/>
        </p:nvSpPr>
        <p:spPr bwMode="auto">
          <a:xfrm>
            <a:off x="1427180" y="1844824"/>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542925" indent="0" algn="l" defTabSz="542925" rtl="0" eaLnBrk="0" fontAlgn="base" hangingPunct="0">
              <a:spcBef>
                <a:spcPct val="20000"/>
              </a:spcBef>
              <a:spcAft>
                <a:spcPct val="0"/>
              </a:spcAft>
              <a:buFont typeface="Arial" charset="0"/>
              <a:buNone/>
              <a:defRPr sz="16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defRPr/>
            </a:pPr>
            <a:r>
              <a:rPr lang="it-IT" sz="1400" dirty="0">
                <a:latin typeface="Georgia" panose="02040502050405020303" pitchFamily="18" charset="0"/>
              </a:rPr>
              <a:t>Le pubbliche amministrazioni garantiscono la qualità delle informazioni riportate nei siti istituzionali nel rispetto degli obblighi di pubblicazione previsti dalla legge, assicurandone l'integrità, il costante aggiornamento, la completezza, la tempestività, la semplicità di consultazione, la comprensibilità, l'omogeneità, la facile accessibilità, nonché la conformità ai documenti originali in possesso dell'amministrazione, l'indicazione della loro provenienza e la riutilizzabilità secondo quanto previsto dall'articolo 7 .</a:t>
            </a:r>
          </a:p>
          <a:p>
            <a:pPr lvl="0" algn="just">
              <a:defRPr/>
            </a:pPr>
            <a:r>
              <a:rPr lang="it-IT" sz="1400" dirty="0">
                <a:latin typeface="Georgia" panose="02040502050405020303" pitchFamily="18" charset="0"/>
              </a:rPr>
              <a:t>(</a:t>
            </a:r>
            <a:r>
              <a:rPr lang="it-IT" sz="1400" b="1" dirty="0">
                <a:latin typeface="Georgia" panose="02040502050405020303" pitchFamily="18" charset="0"/>
              </a:rPr>
              <a:t>art. 6 D. </a:t>
            </a:r>
            <a:r>
              <a:rPr lang="it-IT" sz="1400" b="1" dirty="0" err="1">
                <a:latin typeface="Georgia" panose="02040502050405020303" pitchFamily="18" charset="0"/>
              </a:rPr>
              <a:t>L.vo</a:t>
            </a:r>
            <a:r>
              <a:rPr lang="it-IT" sz="1400" b="1" dirty="0">
                <a:latin typeface="Georgia" panose="02040502050405020303" pitchFamily="18" charset="0"/>
              </a:rPr>
              <a:t> n. 33/2013</a:t>
            </a:r>
            <a:r>
              <a:rPr lang="it-IT" sz="1400" dirty="0">
                <a:latin typeface="Georgia" panose="02040502050405020303" pitchFamily="18" charset="0"/>
              </a:rPr>
              <a:t>).</a:t>
            </a:r>
          </a:p>
          <a:p>
            <a:pPr lvl="0" algn="just">
              <a:defRPr/>
            </a:pPr>
            <a:endParaRPr lang="it-IT" sz="1400" dirty="0">
              <a:solidFill>
                <a:sysClr val="windowText" lastClr="000000"/>
              </a:solidFill>
              <a:latin typeface="Georgia" panose="02040502050405020303" pitchFamily="18" charset="0"/>
            </a:endParaRPr>
          </a:p>
          <a:p>
            <a:pPr lvl="0" algn="just">
              <a:defRPr/>
            </a:pPr>
            <a:r>
              <a:rPr lang="it-IT" sz="1400" dirty="0">
                <a:solidFill>
                  <a:sysClr val="windowText" lastClr="000000"/>
                </a:solidFill>
                <a:latin typeface="Georgia" panose="02040502050405020303" pitchFamily="18" charset="0"/>
              </a:rPr>
              <a:t>Gli obblighi di pubblicazione dei dati personali diversi dai dati sensibili e dai dati giudiziari …. comportano la possibilità di una diffusione dei dati medesimi attraverso siti istituzionali, nonché il loro trattamento secondo modalità che ne consentono la indicizzazione e la rintracciabilità tramite i motori di ricerca web ed il loro riutilizzo …. nel rispetto dei principi sul trattamento dei dati personali.</a:t>
            </a:r>
          </a:p>
          <a:p>
            <a:pPr lvl="0" algn="just">
              <a:defRPr/>
            </a:pPr>
            <a:r>
              <a:rPr lang="it-IT" sz="1400" dirty="0">
                <a:solidFill>
                  <a:sysClr val="windowText" lastClr="000000"/>
                </a:solidFill>
                <a:latin typeface="Georgia" panose="02040502050405020303" pitchFamily="18" charset="0"/>
              </a:rPr>
              <a:t>(</a:t>
            </a:r>
            <a:r>
              <a:rPr lang="it-IT" sz="1400" b="1" dirty="0">
                <a:solidFill>
                  <a:sysClr val="windowText" lastClr="000000"/>
                </a:solidFill>
                <a:latin typeface="Georgia" panose="02040502050405020303" pitchFamily="18" charset="0"/>
              </a:rPr>
              <a:t>art. 7-bis D. </a:t>
            </a:r>
            <a:r>
              <a:rPr lang="it-IT" sz="1400" b="1" dirty="0" err="1">
                <a:solidFill>
                  <a:sysClr val="windowText" lastClr="000000"/>
                </a:solidFill>
                <a:latin typeface="Georgia" panose="02040502050405020303" pitchFamily="18" charset="0"/>
              </a:rPr>
              <a:t>L.vo</a:t>
            </a:r>
            <a:r>
              <a:rPr lang="it-IT" sz="1400" b="1" dirty="0">
                <a:solidFill>
                  <a:sysClr val="windowText" lastClr="000000"/>
                </a:solidFill>
                <a:latin typeface="Georgia" panose="02040502050405020303" pitchFamily="18" charset="0"/>
              </a:rPr>
              <a:t> n. 33/2013</a:t>
            </a:r>
            <a:r>
              <a:rPr lang="it-IT" sz="1400" dirty="0">
                <a:solidFill>
                  <a:sysClr val="windowText" lastClr="000000"/>
                </a:solidFill>
                <a:latin typeface="Georgia" panose="02040502050405020303" pitchFamily="18" charset="0"/>
              </a:rPr>
              <a:t>).</a:t>
            </a:r>
          </a:p>
        </p:txBody>
      </p:sp>
    </p:spTree>
    <p:extLst>
      <p:ext uri="{BB962C8B-B14F-4D97-AF65-F5344CB8AC3E}">
        <p14:creationId xmlns:p14="http://schemas.microsoft.com/office/powerpoint/2010/main" val="309133129"/>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2077</TotalTime>
  <Words>4040</Words>
  <Application>Microsoft Office PowerPoint</Application>
  <PresentationFormat>Presentazione su schermo (4:3)</PresentationFormat>
  <Paragraphs>189</Paragraphs>
  <Slides>23</Slides>
  <Notes>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23</vt:i4>
      </vt:variant>
    </vt:vector>
  </HeadingPairs>
  <TitlesOfParts>
    <vt:vector size="34" baseType="lpstr">
      <vt:lpstr>&amp;quot</vt:lpstr>
      <vt:lpstr>Arial</vt:lpstr>
      <vt:lpstr>Calibri</vt:lpstr>
      <vt:lpstr>Georgia</vt:lpstr>
      <vt:lpstr>Lucida Sans Unicode</vt:lpstr>
      <vt:lpstr>Tahoma</vt:lpstr>
      <vt:lpstr>Times New Roman</vt:lpstr>
      <vt:lpstr>Verdana</vt:lpstr>
      <vt:lpstr>Wingdings 2</vt:lpstr>
      <vt:lpstr>Wingdings 3</vt:lpstr>
      <vt:lpstr>Viale</vt:lpstr>
      <vt:lpstr>Presentazione standard di PowerPoint</vt:lpstr>
      <vt:lpstr>SOMMARIO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5. LE FLUTTUAZIONI DELLA GIURISPRUDENZA (IV)  </vt:lpstr>
      <vt:lpstr>5. LE FLUTTUAZIONI DELLA GIURISPRUDENZA (V) </vt:lpstr>
      <vt:lpstr>6. IL DIFFICILE RAPPORTO TRA TRASPARENZA E PRIVACY (I)  </vt:lpstr>
      <vt:lpstr> 6. IL DIFFICILE RAPPORTO TRA TRASPARENZA E PRIVACY  (II)  (Per un futuro nuovo statuto dei dati pubblici)</vt:lpstr>
      <vt:lpstr> 7. GLI OBIETTIVI DEL PNRR per la PA</vt:lpstr>
      <vt:lpstr>7. GLI OBIETTIVI DEL PNRR per la PA (II)  La trasformazione digitale della PA </vt:lpstr>
      <vt:lpstr>7. GLI OBIETTIVI DEL PNRR per la PA (III)  Audizione del Ministro dell’Economia e delle Finanze 23 febbraio 2022</vt:lpstr>
      <vt:lpstr>7. GLI OBIETTIVI DEL PNRR per la PA (IV)  art. 41 del DECRETO-LEGGE 31 maggio 2021, n. 77 (in Gazz. Uff., 31 maggio 2021, n. 129). - Decreto convertito, con modificazioni, dalla Legge 29 luglio 2021, n. 108. - Governance del Piano nazionale di rilancio e resilienza e prime misure di rafforzamento delle strutture amministrative e di accelerazione e snellimento delle procedure. Aggiunge al D. L.vo n. 82/2005 il seguente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codice degli appalti e l’ambiente</dc:title>
  <dc:creator>Umberto</dc:creator>
  <cp:lastModifiedBy>Avv. Umberto Fantigrossi -  STUDIO LEGALE FANTIGROSSI</cp:lastModifiedBy>
  <cp:revision>219</cp:revision>
  <cp:lastPrinted>2022-03-23T16:20:50Z</cp:lastPrinted>
  <dcterms:created xsi:type="dcterms:W3CDTF">2016-05-24T14:33:24Z</dcterms:created>
  <dcterms:modified xsi:type="dcterms:W3CDTF">2022-03-23T16:31:20Z</dcterms:modified>
</cp:coreProperties>
</file>